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>
        <p:scale>
          <a:sx n="100" d="100"/>
          <a:sy n="100" d="100"/>
        </p:scale>
        <p:origin x="1038" y="-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248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6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592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660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060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755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330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935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0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0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66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5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86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82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3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41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34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71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B05A93-2E34-42D7-866D-2D3AE7350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046" y="1509902"/>
            <a:ext cx="5777907" cy="3838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9B67BDB-15DF-415C-BB92-CB308CF009F7}"/>
              </a:ext>
            </a:extLst>
          </p:cNvPr>
          <p:cNvSpPr/>
          <p:nvPr/>
        </p:nvSpPr>
        <p:spPr>
          <a:xfrm>
            <a:off x="-1" y="704209"/>
            <a:ext cx="7972425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44600" algn="ctr">
              <a:lnSpc>
                <a:spcPct val="107000"/>
              </a:lnSpc>
              <a:spcAft>
                <a:spcPts val="1565"/>
              </a:spcAft>
            </a:pPr>
            <a:r>
              <a:rPr lang="ru-RU" sz="28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КОНСУЛЬТАЦИЯ ДЛЯ РОДИТЕЛЕЙ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A4018A7-AB00-43C4-BE9F-CE65ADE36D90}"/>
              </a:ext>
            </a:extLst>
          </p:cNvPr>
          <p:cNvSpPr/>
          <p:nvPr/>
        </p:nvSpPr>
        <p:spPr>
          <a:xfrm>
            <a:off x="714374" y="5573920"/>
            <a:ext cx="7820025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715" indent="-6350" algn="ctr">
              <a:lnSpc>
                <a:spcPct val="107000"/>
              </a:lnSpc>
              <a:spcAft>
                <a:spcPts val="59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должен знать ребенок о родном городе? 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745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E4FE26-F134-43B7-B99C-4002B965FBC9}"/>
              </a:ext>
            </a:extLst>
          </p:cNvPr>
          <p:cNvSpPr/>
          <p:nvPr/>
        </p:nvSpPr>
        <p:spPr>
          <a:xfrm>
            <a:off x="590550" y="603988"/>
            <a:ext cx="7943850" cy="2487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44450" indent="-6350" algn="ctr">
              <a:lnSpc>
                <a:spcPct val="123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настоящее время чрезвычайно актуальной остается  проблема патриотического воспитания детей. Ведь формирование отношения к стране и государству, где живет человек,  начинается с детства. Воспитание патриотических чувств у детей дошкольного возраста включает в себя воспитание любви к близким людям, к детскому саду, к родному городу и родной стране. Воспитывая у детей любовь к своему городу, необходимо подвести его к пониманию того, что родной город – это частичка Родины. Использование разнообразных форм работы позволит родителям сделать знакомство с родным городом более интересным и привлекательным для ребенка. </a:t>
            </a:r>
          </a:p>
        </p:txBody>
      </p:sp>
      <p:pic>
        <p:nvPicPr>
          <p:cNvPr id="1026" name="Picture 2" descr="yek00005.png ">
            <a:extLst>
              <a:ext uri="{FF2B5EF4-FFF2-40B4-BE49-F238E27FC236}">
                <a16:creationId xmlns:a16="http://schemas.microsoft.com/office/drawing/2014/main" id="{2DCD8A4E-3F93-45BF-BB08-6DE0FD051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927" y="3091464"/>
            <a:ext cx="6325096" cy="3162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200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6034513-9E09-4022-B303-39F58C7D6EB0}"/>
              </a:ext>
            </a:extLst>
          </p:cNvPr>
          <p:cNvSpPr/>
          <p:nvPr/>
        </p:nvSpPr>
        <p:spPr>
          <a:xfrm>
            <a:off x="762001" y="710825"/>
            <a:ext cx="7743824" cy="520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7085" marR="120650" indent="-6350" algn="r">
              <a:lnSpc>
                <a:spcPct val="107000"/>
              </a:lnSpc>
              <a:spcAft>
                <a:spcPts val="355"/>
              </a:spcAft>
            </a:pPr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"От того, как прошло детство, кто вел ребенка за руку в детские годы, что вошло в его разум и сердце из окружающего мира,  от этого в решающей степени зависит, каким человеком станет сегодняшний малыш». 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" marR="45085" indent="-6350" algn="r">
              <a:lnSpc>
                <a:spcPct val="107000"/>
              </a:lnSpc>
              <a:spcAft>
                <a:spcPts val="80"/>
              </a:spcAft>
            </a:pPr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В.А. Сухомлинский. 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" marR="1409700" indent="-6350">
              <a:lnSpc>
                <a:spcPct val="151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marL="12700" indent="-6350">
              <a:lnSpc>
                <a:spcPct val="107000"/>
              </a:lnSpc>
              <a:spcAft>
                <a:spcPts val="97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Дошкольное детство - пора открытий. Задача взрослых - помочь ребенку делать открытия, наполнив их воспитывающим содержанием, которое бы способствовало формированию у него нравственных чувств. Пусть маленький человек с вашей помощью открывает красоту родного города, удивляется тому новому, которое, казалось бы, давно ему известно. </a:t>
            </a:r>
          </a:p>
          <a:p>
            <a:pPr marL="12700" indent="-6350">
              <a:lnSpc>
                <a:spcPct val="107000"/>
              </a:lnSpc>
              <a:spcAft>
                <a:spcPts val="97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Родной город... В каком бы городе вы не жили, - это всегда самый близкий вашему сердцу край. Каждый город славен своей историей, традициями, памятниками, местами, связанными с прошлым, героизмом людей в годы Великой Отечественной войны, лучшими людьми Родины. </a:t>
            </a:r>
          </a:p>
          <a:p>
            <a:pPr marL="12700" indent="-6350">
              <a:lnSpc>
                <a:spcPct val="107000"/>
              </a:lnSpc>
              <a:spcAft>
                <a:spcPts val="97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Целенаправленное ознакомление ребенка с родным городом нужно  рассматривать как составную часть формирования у него начала патриотизма. Ведь чувство Родины малыша связывается с местом, где родился и живёт. </a:t>
            </a:r>
          </a:p>
          <a:p>
            <a:pPr marL="12700" indent="-6350">
              <a:lnSpc>
                <a:spcPct val="107000"/>
              </a:lnSpc>
              <a:spcAft>
                <a:spcPts val="97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родителей - углубить это чувство, помочь растущему человеку открывать Родину в том, что ему близко и дорого - в ближайшем окружении. Это улица и сквер, где малыш бывает постоянно, двор, где играет с ребятишками, детский сад, который является вторым домом... </a:t>
            </a:r>
          </a:p>
          <a:p>
            <a:pPr marL="12700" indent="-6350">
              <a:lnSpc>
                <a:spcPct val="107000"/>
              </a:lnSpc>
              <a:spcAft>
                <a:spcPts val="97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181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9D4621-D3CE-45E3-BD58-08390DAF741B}"/>
              </a:ext>
            </a:extLst>
          </p:cNvPr>
          <p:cNvSpPr/>
          <p:nvPr/>
        </p:nvSpPr>
        <p:spPr>
          <a:xfrm>
            <a:off x="704850" y="632987"/>
            <a:ext cx="7953375" cy="5429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6610" marR="39370" indent="-6350" algn="just">
              <a:lnSpc>
                <a:spcPct val="12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Расширить круг представления о родном городе, дать о нём некоторые </a:t>
            </a:r>
          </a:p>
          <a:p>
            <a:pPr marL="6350" marR="39370" indent="-6350" algn="just">
              <a:lnSpc>
                <a:spcPct val="127000"/>
              </a:lnSpc>
              <a:spcAft>
                <a:spcPts val="385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доступные для ребёнка исторические сведения, показав всё то, что свято чтят российские люди,  - значит раздвинуть горизонты познаваемого, зажечь в детском сердце искорку любви к Родине.  </a:t>
            </a:r>
          </a:p>
          <a:p>
            <a:pPr marL="816610" marR="39370" indent="-6350" algn="just">
              <a:lnSpc>
                <a:spcPct val="127000"/>
              </a:lnSpc>
              <a:spcAft>
                <a:spcPts val="115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Какой объем сведений о родном городе способен усвоить дошкольник? </a:t>
            </a:r>
          </a:p>
          <a:p>
            <a:pPr marL="6350" marR="39370" indent="-6350" algn="just">
              <a:lnSpc>
                <a:spcPct val="127000"/>
              </a:lnSpc>
              <a:spcAft>
                <a:spcPts val="665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понятия доступны его пониманию?  </a:t>
            </a:r>
          </a:p>
          <a:p>
            <a:pPr marL="807085" marR="120650" indent="-6350">
              <a:lnSpc>
                <a:spcPct val="107000"/>
              </a:lnSpc>
              <a:spcAft>
                <a:spcPts val="1085"/>
              </a:spcAft>
            </a:pPr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помощью взрослого он постепенно усваивает следующее: 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9370" lvl="0" indent="-342900" algn="just" fontAlgn="base">
              <a:lnSpc>
                <a:spcPct val="127000"/>
              </a:lnSpc>
              <a:spcAft>
                <a:spcPts val="20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 каждого человека есть родной дом и город или село, где он родился и живет. Когда говорят "краснодарец" это указывает на принадлежность человека к тому городу, где он живет – в Краснодаре.   </a:t>
            </a:r>
          </a:p>
          <a:p>
            <a:pPr marL="342900" marR="39370" lvl="0" indent="-342900" algn="just" fontAlgn="base">
              <a:lnSpc>
                <a:spcPct val="127000"/>
              </a:lnSpc>
              <a:spcAft>
                <a:spcPts val="18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Дошкольник должен знать название своего города и своей улицы, в честь кого она названа, знать адрес, путь от дома до детского сада, ориентироваться в ближайших улицах. </a:t>
            </a:r>
          </a:p>
          <a:p>
            <a:pPr marL="342900" marR="39370" lvl="0" indent="-342900" algn="just" fontAlgn="base">
              <a:lnSpc>
                <a:spcPct val="131000"/>
              </a:lnSpc>
              <a:spcAft>
                <a:spcPts val="60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Знать отдельные достопримечательности и исторические места родного города, главные улицы и проспекты, архитектурные ансамбли и памятники. </a:t>
            </a:r>
          </a:p>
          <a:p>
            <a:pPr marL="342900" marR="39370" lvl="0" indent="-342900" algn="just" fontAlgn="base">
              <a:lnSpc>
                <a:spcPct val="131000"/>
              </a:lnSpc>
              <a:spcAft>
                <a:spcPts val="60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Познание города  детьми немыслимо без пеших прогулок. «Они же маленькие, 	быстро 	устают" 	– 	возразят 	некоторые 	взрослые. 	Замечание справедливое, поэтому первое требование к таким прогулкам – их небольшая протяженность по времени и расстоянию. Иначе дети не получат удовольствия, исчезнет желание продолжить их в будущем. В таких прогулках главное не количество увиденного, а радость узнавания нового о Екатеринбурге. </a:t>
            </a:r>
          </a:p>
        </p:txBody>
      </p:sp>
    </p:spTree>
    <p:extLst>
      <p:ext uri="{BB962C8B-B14F-4D97-AF65-F5344CB8AC3E}">
        <p14:creationId xmlns:p14="http://schemas.microsoft.com/office/powerpoint/2010/main" val="2831612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D343E55-926B-4C99-9C64-E8D55CE3C270}"/>
              </a:ext>
            </a:extLst>
          </p:cNvPr>
          <p:cNvSpPr/>
          <p:nvPr/>
        </p:nvSpPr>
        <p:spPr>
          <a:xfrm>
            <a:off x="566738" y="567562"/>
            <a:ext cx="8010524" cy="6115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7085" marR="120650" indent="-6350">
              <a:lnSpc>
                <a:spcPct val="107000"/>
              </a:lnSpc>
              <a:spcAft>
                <a:spcPts val="85"/>
              </a:spcAft>
            </a:pPr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Предлагаем вашему вниманию несколько советов,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39370" indent="-6350" algn="just">
              <a:lnSpc>
                <a:spcPct val="127000"/>
              </a:lnSpc>
              <a:spcAft>
                <a:spcPts val="665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которые помогут вам спланировать выходные так, чтобы вы смогли вместе с детьми посетить памятные места города,  отдохнуть, насладиться минутами общения в кругу семьи. </a:t>
            </a:r>
          </a:p>
          <a:p>
            <a:pPr marL="342900" marR="39370" indent="-342900" algn="just">
              <a:lnSpc>
                <a:spcPct val="127000"/>
              </a:lnSpc>
              <a:spcAft>
                <a:spcPts val="665"/>
              </a:spcAft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Осмотр наиболее важных достопримечательностей необходимо назначить на такое время дня, когда дети наиболее энергичны. Для большинства детей – это утро. </a:t>
            </a:r>
          </a:p>
          <a:p>
            <a:pPr marL="342900" marR="39370" indent="-342900" algn="just">
              <a:lnSpc>
                <a:spcPct val="127000"/>
              </a:lnSpc>
              <a:spcAft>
                <a:spcPts val="665"/>
              </a:spcAft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Для достижения эффекта «ожидаемой радости» предупредить ребенка о путешествии нужно за несколько дней. </a:t>
            </a:r>
          </a:p>
          <a:p>
            <a:pPr marL="342900" marR="39370" lvl="0" indent="-342900" algn="just" fontAlgn="base">
              <a:lnSpc>
                <a:spcPct val="127000"/>
              </a:lnSpc>
              <a:spcAft>
                <a:spcPts val="665"/>
              </a:spcAft>
              <a:buClr>
                <a:srgbClr val="000000"/>
              </a:buClr>
              <a:buSzPts val="1400"/>
              <a:buFont typeface="+mj-lt"/>
              <a:buAutoNum type="arabicPeriod" startAt="3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Выбирайте такие места, где можно показать что-либо интересное детям: фонтан, городской музей, детский городок, выставка картин и рисунков, река Исеть,  </a:t>
            </a:r>
            <a:r>
              <a:rPr lang="ru-RU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Плотинка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парк, кинотеатр и другое. </a:t>
            </a:r>
          </a:p>
          <a:p>
            <a:pPr marL="342900" marR="39370" lvl="0" indent="-342900" algn="just" fontAlgn="base">
              <a:lnSpc>
                <a:spcPct val="126000"/>
              </a:lnSpc>
              <a:spcAft>
                <a:spcPts val="685"/>
              </a:spcAft>
              <a:buClr>
                <a:srgbClr val="000000"/>
              </a:buClr>
              <a:buSzPts val="1400"/>
              <a:buFont typeface="+mj-lt"/>
              <a:buAutoNum type="arabicPeriod" startAt="3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время экскурсии родителям очень важно проявлять искренний интерес к изучаемому объекту, делать собственные комментарии ребенку, спрашивать его мнение. </a:t>
            </a:r>
          </a:p>
          <a:p>
            <a:pPr marL="342900" marR="39370" lvl="0" indent="-342900" algn="just" fontAlgn="base">
              <a:lnSpc>
                <a:spcPct val="126000"/>
              </a:lnSpc>
              <a:spcAft>
                <a:spcPts val="685"/>
              </a:spcAft>
              <a:buClr>
                <a:srgbClr val="000000"/>
              </a:buClr>
              <a:buSzPts val="1400"/>
              <a:buFont typeface="+mj-lt"/>
              <a:buAutoNum type="arabicPeriod" startAt="3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маршрута нужно составлять с учётом особенностей характера и возрастных особенностей ребёнка. Чем младше ребёнок, тем он энергичней и подвижней. Поэтому следует подбирать такие места отдыха, где бы ребёнок после непродолжительной экскурсии мог свободно подвигаться, поиграть, пообщаться с другими детьми. </a:t>
            </a:r>
          </a:p>
          <a:p>
            <a:pPr marL="342900" marR="39370" lvl="0" indent="-342900" algn="just" fontAlgn="base">
              <a:lnSpc>
                <a:spcPct val="126000"/>
              </a:lnSpc>
              <a:spcAft>
                <a:spcPts val="685"/>
              </a:spcAft>
              <a:buClr>
                <a:srgbClr val="000000"/>
              </a:buClr>
              <a:buSzPts val="1400"/>
              <a:buFont typeface="+mj-lt"/>
              <a:buAutoNum type="arabicPeriod" startAt="3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следующий день после посещения музея или экскурсии целесообразно расспросить ребёнка о том, что он видел, что ему особенно понравилось. Рассказ о том, что увидели, поможет ребёнку лучше осознать и запомнить новую для него информацию. Поможет в этой задачи и фотоаппарат. </a:t>
            </a:r>
          </a:p>
          <a:p>
            <a:pPr marL="342900" marR="39370" lvl="0" indent="-342900" algn="just" fontAlgn="base">
              <a:lnSpc>
                <a:spcPct val="126000"/>
              </a:lnSpc>
              <a:spcAft>
                <a:spcPts val="685"/>
              </a:spcAft>
              <a:buClr>
                <a:srgbClr val="000000"/>
              </a:buClr>
              <a:buSzPts val="1400"/>
              <a:buFont typeface="+mj-lt"/>
              <a:buAutoNum type="arabicPeriod" startAt="3"/>
            </a:pPr>
            <a:endParaRPr lang="ru-RU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266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461B05-75E8-41F5-987E-5756CF3FF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12" b="15965"/>
          <a:stretch/>
        </p:blipFill>
        <p:spPr>
          <a:xfrm>
            <a:off x="4024423" y="4543617"/>
            <a:ext cx="4462352" cy="1675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B46F8EA-99A0-439B-B247-00E5FFEC2C83}"/>
              </a:ext>
            </a:extLst>
          </p:cNvPr>
          <p:cNvSpPr/>
          <p:nvPr/>
        </p:nvSpPr>
        <p:spPr>
          <a:xfrm>
            <a:off x="809624" y="638592"/>
            <a:ext cx="78009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Прогулка может занять значительно больше времени, чем вы ожидаете. Поэтому будьте готовы ко всему.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	Во время «путешествия» старайтесь как можно больше шутить, смеяться, реагировать на шутки детей. Будьте готовы к расходованию какой-то суммы денег: в этот день не отказывайте ребёнку в его просьбах купить что-то. </a:t>
            </a:r>
          </a:p>
          <a:p>
            <a:pPr marL="342900" indent="-342900">
              <a:buAutoNum type="arabicPeriod" startAt="9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посещения памятных мест и достопримечательностей города принесите фотографии в детский сад. Дети с удовольствием выступают в роли экскурсоводов и рассказывают воспитателям и детям о своих впечатлениях. </a:t>
            </a:r>
          </a:p>
          <a:p>
            <a:pPr marL="342900" indent="-342900">
              <a:buAutoNum type="arabicPeriod" startAt="9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к «путешествию» обязательно помните про меры безопасности и напомните при случае их и ребенку. </a:t>
            </a:r>
          </a:p>
          <a:p>
            <a:pPr marL="342900" indent="-342900">
              <a:buAutoNum type="arabicPeriod" startAt="9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ознакомлении ребенка с родным городом необходимо опираться на имеющийся у него опыт, а также учитывать психологические особенности дошкольника. Так, например, нельзя не принимать во внимание эмоциональность восприятия 	ими 	окружающего, 	образность 	и  конкретность мышления, впечатлительность. 	Вот 	почему 	знакомство 	с 	родным 	городом должно осуществляться на самом главном, ярком, запоминающемся. И еще: воспитывать любовь к родному городу как начало патриотизма - значит связать весь воспитательный процесс с окружающей общественной жизнью и ближайшими и доступными объектами. </a:t>
            </a:r>
          </a:p>
        </p:txBody>
      </p:sp>
    </p:spTree>
    <p:extLst>
      <p:ext uri="{BB962C8B-B14F-4D97-AF65-F5344CB8AC3E}">
        <p14:creationId xmlns:p14="http://schemas.microsoft.com/office/powerpoint/2010/main" val="303391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299F47B-636F-4C2A-84B3-D4A156F2F86B}"/>
              </a:ext>
            </a:extLst>
          </p:cNvPr>
          <p:cNvSpPr/>
          <p:nvPr/>
        </p:nvSpPr>
        <p:spPr>
          <a:xfrm>
            <a:off x="657225" y="632502"/>
            <a:ext cx="7800975" cy="412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7085" marR="120650" indent="-6350">
              <a:lnSpc>
                <a:spcPct val="107000"/>
              </a:lnSpc>
              <a:spcAft>
                <a:spcPts val="950"/>
              </a:spcAft>
            </a:pPr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знакомстве  с родным городом необходимо помнить следующее: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9370" lvl="0" indent="-342900" algn="just" fontAlgn="base">
              <a:lnSpc>
                <a:spcPct val="127000"/>
              </a:lnSpc>
              <a:spcAft>
                <a:spcPts val="6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Сопровождайте рассказ наглядным материалом: фотографиями, репродукциями, слайдами, схемами, рисунками и др. </a:t>
            </a:r>
          </a:p>
          <a:p>
            <a:pPr marL="342900" marR="39370" lvl="0" indent="-342900" algn="just" fontAlgn="base">
              <a:lnSpc>
                <a:spcPct val="127000"/>
              </a:lnSpc>
              <a:spcAft>
                <a:spcPts val="6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Обращайтесь к детям с вопросами в процессе рассказа, чтобы активизировать их внимание, вызвать стремление что-то узнать самостоятельно, попробовать о чем-то догадаться самому. </a:t>
            </a:r>
          </a:p>
          <a:p>
            <a:pPr marL="342900" marR="39370" lvl="0" indent="-342900" algn="just" fontAlgn="base">
              <a:lnSpc>
                <a:spcPct val="127000"/>
              </a:lnSpc>
              <a:spcAft>
                <a:spcPts val="6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называйте дат, они затрудняют восприятие материала. Используйте такие выражения: «Это было очень давно, когда ваши бабушки и дедушки были такими же маленькими, как вы»; или: «Это было очень-очень давно, когда ваших мам, бабушек и дедушек еще не было на свете». </a:t>
            </a:r>
          </a:p>
          <a:p>
            <a:pPr marL="342900" marR="39370" lvl="0" indent="-342900" algn="just" fontAlgn="base">
              <a:lnSpc>
                <a:spcPct val="127000"/>
              </a:lnSpc>
              <a:spcAft>
                <a:spcPts val="40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Используйте доступную детям лексику, значение незнакомых слов (князь, старейшина.) объясняйте; не употребляйте специальной терминологии, не перегружайте рассказ сложными грамматическими конструкциями. </a:t>
            </a:r>
          </a:p>
          <a:p>
            <a:pPr marR="39370" lvl="0" algn="just" fontAlgn="base">
              <a:lnSpc>
                <a:spcPct val="127000"/>
              </a:lnSpc>
              <a:spcAft>
                <a:spcPts val="405"/>
              </a:spcAft>
              <a:buClr>
                <a:srgbClr val="000000"/>
              </a:buClr>
              <a:buSzPts val="1400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Весь комплекс воздействия должен быть направлен на то, чтобы вызвать </a:t>
            </a:r>
          </a:p>
          <a:p>
            <a:pPr marL="6350" marR="39370" indent="-6350" algn="just">
              <a:lnSpc>
                <a:spcPct val="127000"/>
              </a:lnSpc>
              <a:spcAft>
                <a:spcPts val="665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дошкольника чувство восхищения родным городом, воспитать у него любовь и привязанность к тем местам, где родился и живет. </a:t>
            </a:r>
          </a:p>
        </p:txBody>
      </p:sp>
    </p:spTree>
    <p:extLst>
      <p:ext uri="{BB962C8B-B14F-4D97-AF65-F5344CB8AC3E}">
        <p14:creationId xmlns:p14="http://schemas.microsoft.com/office/powerpoint/2010/main" val="3753597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</TotalTime>
  <Words>1157</Words>
  <Application>Microsoft Office PowerPoint</Application>
  <PresentationFormat>Экран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2022-11-24T15:36:00Z</dcterms:created>
  <dcterms:modified xsi:type="dcterms:W3CDTF">2022-11-24T16:04:03Z</dcterms:modified>
</cp:coreProperties>
</file>