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103" d="100"/>
          <a:sy n="103" d="100"/>
        </p:scale>
        <p:origin x="9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FB29D8B-F288-49DE-B2E4-D12DBC11024C}" type="datetimeFigureOut">
              <a:rPr lang="ru-RU" smtClean="0"/>
              <a:t>24.11.2022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0C0D8A-D811-4DA4-BF39-74D77B3B0A77}" type="slidenum">
              <a:rPr lang="ru-RU" smtClean="0"/>
              <a:t>‹#›</a:t>
            </a:fld>
            <a:endParaRPr lang="ru-RU"/>
          </a:p>
        </p:txBody>
      </p:sp>
    </p:spTree>
    <p:extLst>
      <p:ext uri="{BB962C8B-B14F-4D97-AF65-F5344CB8AC3E}">
        <p14:creationId xmlns:p14="http://schemas.microsoft.com/office/powerpoint/2010/main" val="254543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FB29D8B-F288-49DE-B2E4-D12DBC11024C}" type="datetimeFigureOut">
              <a:rPr lang="ru-RU" smtClean="0"/>
              <a:t>24.11.2022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0C0D8A-D811-4DA4-BF39-74D77B3B0A77}" type="slidenum">
              <a:rPr lang="ru-RU" smtClean="0"/>
              <a:t>‹#›</a:t>
            </a:fld>
            <a:endParaRPr lang="ru-RU"/>
          </a:p>
        </p:txBody>
      </p:sp>
    </p:spTree>
    <p:extLst>
      <p:ext uri="{BB962C8B-B14F-4D97-AF65-F5344CB8AC3E}">
        <p14:creationId xmlns:p14="http://schemas.microsoft.com/office/powerpoint/2010/main" val="4028576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FB29D8B-F288-49DE-B2E4-D12DBC11024C}" type="datetimeFigureOut">
              <a:rPr lang="ru-RU" smtClean="0"/>
              <a:t>24.11.2022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0C0D8A-D811-4DA4-BF39-74D77B3B0A77}" type="slidenum">
              <a:rPr lang="ru-RU" smtClean="0"/>
              <a:t>‹#›</a:t>
            </a:fld>
            <a:endParaRPr lang="ru-RU"/>
          </a:p>
        </p:txBody>
      </p:sp>
    </p:spTree>
    <p:extLst>
      <p:ext uri="{BB962C8B-B14F-4D97-AF65-F5344CB8AC3E}">
        <p14:creationId xmlns:p14="http://schemas.microsoft.com/office/powerpoint/2010/main" val="169344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FB29D8B-F288-49DE-B2E4-D12DBC11024C}" type="datetimeFigureOut">
              <a:rPr lang="ru-RU" smtClean="0"/>
              <a:t>24.11.2022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0C0D8A-D811-4DA4-BF39-74D77B3B0A77}" type="slidenum">
              <a:rPr lang="ru-RU" smtClean="0"/>
              <a:t>‹#›</a:t>
            </a:fld>
            <a:endParaRPr lang="ru-RU"/>
          </a:p>
        </p:txBody>
      </p:sp>
    </p:spTree>
    <p:extLst>
      <p:ext uri="{BB962C8B-B14F-4D97-AF65-F5344CB8AC3E}">
        <p14:creationId xmlns:p14="http://schemas.microsoft.com/office/powerpoint/2010/main" val="124566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FB29D8B-F288-49DE-B2E4-D12DBC11024C}" type="datetimeFigureOut">
              <a:rPr lang="ru-RU" smtClean="0"/>
              <a:t>24.11.2022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0C0D8A-D811-4DA4-BF39-74D77B3B0A77}" type="slidenum">
              <a:rPr lang="ru-RU" smtClean="0"/>
              <a:t>‹#›</a:t>
            </a:fld>
            <a:endParaRPr lang="ru-RU"/>
          </a:p>
        </p:txBody>
      </p:sp>
    </p:spTree>
    <p:extLst>
      <p:ext uri="{BB962C8B-B14F-4D97-AF65-F5344CB8AC3E}">
        <p14:creationId xmlns:p14="http://schemas.microsoft.com/office/powerpoint/2010/main" val="44022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FB29D8B-F288-49DE-B2E4-D12DBC11024C}" type="datetimeFigureOut">
              <a:rPr lang="ru-RU" smtClean="0"/>
              <a:t>24.11.2022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00C0D8A-D811-4DA4-BF39-74D77B3B0A77}" type="slidenum">
              <a:rPr lang="ru-RU" smtClean="0"/>
              <a:t>‹#›</a:t>
            </a:fld>
            <a:endParaRPr lang="ru-RU"/>
          </a:p>
        </p:txBody>
      </p:sp>
    </p:spTree>
    <p:extLst>
      <p:ext uri="{BB962C8B-B14F-4D97-AF65-F5344CB8AC3E}">
        <p14:creationId xmlns:p14="http://schemas.microsoft.com/office/powerpoint/2010/main" val="807928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FB29D8B-F288-49DE-B2E4-D12DBC11024C}" type="datetimeFigureOut">
              <a:rPr lang="ru-RU" smtClean="0"/>
              <a:t>24.11.2022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00C0D8A-D811-4DA4-BF39-74D77B3B0A77}" type="slidenum">
              <a:rPr lang="ru-RU" smtClean="0"/>
              <a:t>‹#›</a:t>
            </a:fld>
            <a:endParaRPr lang="ru-RU"/>
          </a:p>
        </p:txBody>
      </p:sp>
    </p:spTree>
    <p:extLst>
      <p:ext uri="{BB962C8B-B14F-4D97-AF65-F5344CB8AC3E}">
        <p14:creationId xmlns:p14="http://schemas.microsoft.com/office/powerpoint/2010/main" val="3380936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FB29D8B-F288-49DE-B2E4-D12DBC11024C}" type="datetimeFigureOut">
              <a:rPr lang="ru-RU" smtClean="0"/>
              <a:t>24.11.2022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00C0D8A-D811-4DA4-BF39-74D77B3B0A77}" type="slidenum">
              <a:rPr lang="ru-RU" smtClean="0"/>
              <a:t>‹#›</a:t>
            </a:fld>
            <a:endParaRPr lang="ru-RU"/>
          </a:p>
        </p:txBody>
      </p:sp>
    </p:spTree>
    <p:extLst>
      <p:ext uri="{BB962C8B-B14F-4D97-AF65-F5344CB8AC3E}">
        <p14:creationId xmlns:p14="http://schemas.microsoft.com/office/powerpoint/2010/main" val="4160589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B29D8B-F288-49DE-B2E4-D12DBC11024C}" type="datetimeFigureOut">
              <a:rPr lang="ru-RU" smtClean="0"/>
              <a:t>24.11.2022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00C0D8A-D811-4DA4-BF39-74D77B3B0A77}" type="slidenum">
              <a:rPr lang="ru-RU" smtClean="0"/>
              <a:t>‹#›</a:t>
            </a:fld>
            <a:endParaRPr lang="ru-RU"/>
          </a:p>
        </p:txBody>
      </p:sp>
    </p:spTree>
    <p:extLst>
      <p:ext uri="{BB962C8B-B14F-4D97-AF65-F5344CB8AC3E}">
        <p14:creationId xmlns:p14="http://schemas.microsoft.com/office/powerpoint/2010/main" val="1792404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FB29D8B-F288-49DE-B2E4-D12DBC11024C}" type="datetimeFigureOut">
              <a:rPr lang="ru-RU" smtClean="0"/>
              <a:t>24.11.2022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00C0D8A-D811-4DA4-BF39-74D77B3B0A77}" type="slidenum">
              <a:rPr lang="ru-RU" smtClean="0"/>
              <a:t>‹#›</a:t>
            </a:fld>
            <a:endParaRPr lang="ru-RU"/>
          </a:p>
        </p:txBody>
      </p:sp>
    </p:spTree>
    <p:extLst>
      <p:ext uri="{BB962C8B-B14F-4D97-AF65-F5344CB8AC3E}">
        <p14:creationId xmlns:p14="http://schemas.microsoft.com/office/powerpoint/2010/main" val="3247391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FB29D8B-F288-49DE-B2E4-D12DBC11024C}" type="datetimeFigureOut">
              <a:rPr lang="ru-RU" smtClean="0"/>
              <a:t>24.11.2022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00C0D8A-D811-4DA4-BF39-74D77B3B0A77}" type="slidenum">
              <a:rPr lang="ru-RU" smtClean="0"/>
              <a:t>‹#›</a:t>
            </a:fld>
            <a:endParaRPr lang="ru-RU"/>
          </a:p>
        </p:txBody>
      </p:sp>
    </p:spTree>
    <p:extLst>
      <p:ext uri="{BB962C8B-B14F-4D97-AF65-F5344CB8AC3E}">
        <p14:creationId xmlns:p14="http://schemas.microsoft.com/office/powerpoint/2010/main" val="775703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B29D8B-F288-49DE-B2E4-D12DBC11024C}" type="datetimeFigureOut">
              <a:rPr lang="ru-RU" smtClean="0"/>
              <a:t>24.11.2022</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C0D8A-D811-4DA4-BF39-74D77B3B0A77}" type="slidenum">
              <a:rPr lang="ru-RU" smtClean="0"/>
              <a:t>‹#›</a:t>
            </a:fld>
            <a:endParaRPr lang="ru-RU"/>
          </a:p>
        </p:txBody>
      </p:sp>
    </p:spTree>
    <p:extLst>
      <p:ext uri="{BB962C8B-B14F-4D97-AF65-F5344CB8AC3E}">
        <p14:creationId xmlns:p14="http://schemas.microsoft.com/office/powerpoint/2010/main" val="3308832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E233ACE7-35BF-4829-ABA5-456130EDC555}"/>
              </a:ext>
            </a:extLst>
          </p:cNvPr>
          <p:cNvPicPr>
            <a:picLocks noChangeAspect="1"/>
          </p:cNvPicPr>
          <p:nvPr/>
        </p:nvPicPr>
        <p:blipFill>
          <a:blip r:embed="rId2"/>
          <a:stretch>
            <a:fillRect/>
          </a:stretch>
        </p:blipFill>
        <p:spPr>
          <a:xfrm>
            <a:off x="83976" y="289249"/>
            <a:ext cx="8859966" cy="6279501"/>
          </a:xfrm>
          <a:prstGeom prst="rect">
            <a:avLst/>
          </a:prstGeom>
        </p:spPr>
      </p:pic>
      <p:sp>
        <p:nvSpPr>
          <p:cNvPr id="10" name="Прямоугольник 9">
            <a:extLst>
              <a:ext uri="{FF2B5EF4-FFF2-40B4-BE49-F238E27FC236}">
                <a16:creationId xmlns:a16="http://schemas.microsoft.com/office/drawing/2014/main" id="{0EE91A81-A57E-4CE2-A36E-7125CD0403CE}"/>
              </a:ext>
            </a:extLst>
          </p:cNvPr>
          <p:cNvSpPr/>
          <p:nvPr/>
        </p:nvSpPr>
        <p:spPr>
          <a:xfrm>
            <a:off x="0" y="23880"/>
            <a:ext cx="9144000" cy="1569660"/>
          </a:xfrm>
          <a:prstGeom prst="rect">
            <a:avLst/>
          </a:prstGeom>
          <a:noFill/>
        </p:spPr>
        <p:txBody>
          <a:bodyPr wrap="square" lIns="91440" tIns="45720" rIns="91440" bIns="45720">
            <a:spAutoFit/>
          </a:bodyPr>
          <a:lstStyle/>
          <a:p>
            <a:pPr algn="ctr"/>
            <a:r>
              <a:rPr lang="ru-RU" sz="3200" b="1" cap="none" spc="0" dirty="0">
                <a:ln w="22225">
                  <a:solidFill>
                    <a:schemeClr val="accent2"/>
                  </a:solidFill>
                  <a:prstDash val="solid"/>
                </a:ln>
                <a:solidFill>
                  <a:srgbClr val="0070C0"/>
                </a:solidFill>
                <a:effectLst/>
                <a:latin typeface="Arial Black" panose="020B0A04020102020204" pitchFamily="34" charset="0"/>
              </a:rPr>
              <a:t>Консультация для родителей</a:t>
            </a:r>
          </a:p>
          <a:p>
            <a:pPr algn="ctr"/>
            <a:r>
              <a:rPr lang="ru-RU" sz="2800" b="1" cap="none" spc="0" dirty="0">
                <a:ln w="22225">
                  <a:solidFill>
                    <a:schemeClr val="accent2"/>
                  </a:solidFill>
                  <a:prstDash val="solid"/>
                </a:ln>
                <a:solidFill>
                  <a:srgbClr val="0070C0"/>
                </a:solidFill>
                <a:effectLst/>
                <a:latin typeface="Arial Black" panose="020B0A04020102020204" pitchFamily="34" charset="0"/>
              </a:rPr>
              <a:t>«Познакомьте ребенка с родным городом»</a:t>
            </a:r>
          </a:p>
          <a:p>
            <a:pPr algn="ctr"/>
            <a:endParaRPr lang="ru-RU" sz="3600" b="1" cap="none" spc="0" dirty="0">
              <a:ln w="22225">
                <a:solidFill>
                  <a:schemeClr val="accent2"/>
                </a:solidFill>
                <a:prstDash val="solid"/>
              </a:ln>
              <a:solidFill>
                <a:srgbClr val="002060"/>
              </a:solidFill>
              <a:effectLst/>
              <a:latin typeface="Arial Black" panose="020B0A04020102020204" pitchFamily="34" charset="0"/>
            </a:endParaRPr>
          </a:p>
        </p:txBody>
      </p:sp>
      <p:sp>
        <p:nvSpPr>
          <p:cNvPr id="12" name="TextBox 11">
            <a:extLst>
              <a:ext uri="{FF2B5EF4-FFF2-40B4-BE49-F238E27FC236}">
                <a16:creationId xmlns:a16="http://schemas.microsoft.com/office/drawing/2014/main" id="{48FD7CE2-451C-4A06-84EA-8B8101C19136}"/>
              </a:ext>
            </a:extLst>
          </p:cNvPr>
          <p:cNvSpPr txBox="1"/>
          <p:nvPr/>
        </p:nvSpPr>
        <p:spPr>
          <a:xfrm>
            <a:off x="5567768" y="6384083"/>
            <a:ext cx="3321698" cy="369332"/>
          </a:xfrm>
          <a:prstGeom prst="rect">
            <a:avLst/>
          </a:prstGeom>
          <a:noFill/>
        </p:spPr>
        <p:txBody>
          <a:bodyPr wrap="square" rtlCol="0">
            <a:spAutoFit/>
          </a:bodyPr>
          <a:lstStyle/>
          <a:p>
            <a:pPr algn="r"/>
            <a:r>
              <a:rPr lang="ru-RU" dirty="0">
                <a:latin typeface="Times New Roman" panose="02020603050405020304" pitchFamily="18" charset="0"/>
                <a:cs typeface="Times New Roman" panose="02020603050405020304" pitchFamily="18" charset="0"/>
              </a:rPr>
              <a:t>Подготовила: Моложенко С.В.</a:t>
            </a:r>
          </a:p>
        </p:txBody>
      </p:sp>
    </p:spTree>
    <p:extLst>
      <p:ext uri="{BB962C8B-B14F-4D97-AF65-F5344CB8AC3E}">
        <p14:creationId xmlns:p14="http://schemas.microsoft.com/office/powerpoint/2010/main" val="3788889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7AE1AF9E-63B1-4589-B113-096160C1B502}"/>
              </a:ext>
            </a:extLst>
          </p:cNvPr>
          <p:cNvPicPr>
            <a:picLocks noChangeAspect="1"/>
          </p:cNvPicPr>
          <p:nvPr/>
        </p:nvPicPr>
        <p:blipFill rotWithShape="1">
          <a:blip r:embed="rId2">
            <a:extLst>
              <a:ext uri="{28A0092B-C50C-407E-A947-70E740481C1C}">
                <a14:useLocalDpi xmlns:a14="http://schemas.microsoft.com/office/drawing/2010/main" val="0"/>
              </a:ext>
            </a:extLst>
          </a:blip>
          <a:srcRect l="4046" t="5480" r="4612" b="5909"/>
          <a:stretch/>
        </p:blipFill>
        <p:spPr>
          <a:xfrm>
            <a:off x="113910" y="819359"/>
            <a:ext cx="8916179" cy="5824037"/>
          </a:xfrm>
          <a:prstGeom prst="rect">
            <a:avLst/>
          </a:prstGeom>
        </p:spPr>
      </p:pic>
      <p:sp>
        <p:nvSpPr>
          <p:cNvPr id="3" name="Прямоугольник 2">
            <a:extLst>
              <a:ext uri="{FF2B5EF4-FFF2-40B4-BE49-F238E27FC236}">
                <a16:creationId xmlns:a16="http://schemas.microsoft.com/office/drawing/2014/main" id="{AEB730B2-FFD8-4D12-AB14-8F2DC87C90A1}"/>
              </a:ext>
            </a:extLst>
          </p:cNvPr>
          <p:cNvSpPr/>
          <p:nvPr/>
        </p:nvSpPr>
        <p:spPr>
          <a:xfrm>
            <a:off x="331236" y="819359"/>
            <a:ext cx="8481527" cy="4462760"/>
          </a:xfrm>
          <a:prstGeom prst="rect">
            <a:avLst/>
          </a:prstGeom>
        </p:spPr>
        <p:txBody>
          <a:bodyPr wrap="square">
            <a:spAutoFit/>
          </a:bodyPr>
          <a:lstStyle/>
          <a:p>
            <a:pPr indent="2790825" algn="r">
              <a:spcAft>
                <a:spcPts val="750"/>
              </a:spcAft>
            </a:pPr>
            <a:r>
              <a:rPr lang="ru-RU" sz="1400" b="1" dirty="0">
                <a:solidFill>
                  <a:srgbClr val="000000"/>
                </a:solidFill>
                <a:latin typeface="Times New Roman" panose="02020603050405020304" pitchFamily="18" charset="0"/>
                <a:ea typeface="Times New Roman" panose="02020603050405020304" pitchFamily="18" charset="0"/>
              </a:rPr>
              <a:t>«</a:t>
            </a:r>
            <a:r>
              <a:rPr lang="ru-RU" sz="1400" b="1" i="1" dirty="0">
                <a:solidFill>
                  <a:srgbClr val="000000"/>
                </a:solidFill>
                <a:latin typeface="Times New Roman" panose="02020603050405020304" pitchFamily="18" charset="0"/>
                <a:ea typeface="Times New Roman" panose="02020603050405020304" pitchFamily="18" charset="0"/>
              </a:rPr>
              <a:t>Ты вспоминаешь не страну большую,</a:t>
            </a:r>
            <a:endParaRPr lang="ru-RU" sz="1200" dirty="0">
              <a:latin typeface="Times New Roman" panose="02020603050405020304" pitchFamily="18" charset="0"/>
              <a:ea typeface="Times New Roman" panose="02020603050405020304" pitchFamily="18" charset="0"/>
            </a:endParaRPr>
          </a:p>
          <a:p>
            <a:pPr indent="2790825" algn="r">
              <a:spcAft>
                <a:spcPts val="750"/>
              </a:spcAft>
            </a:pPr>
            <a:r>
              <a:rPr lang="ru-RU" sz="1400" b="1" i="1" dirty="0">
                <a:solidFill>
                  <a:srgbClr val="000000"/>
                </a:solidFill>
                <a:latin typeface="Times New Roman" panose="02020603050405020304" pitchFamily="18" charset="0"/>
                <a:ea typeface="Times New Roman" panose="02020603050405020304" pitchFamily="18" charset="0"/>
              </a:rPr>
              <a:t>Которую изъездил и узнал.</a:t>
            </a:r>
            <a:endParaRPr lang="ru-RU" sz="1200" dirty="0">
              <a:latin typeface="Times New Roman" panose="02020603050405020304" pitchFamily="18" charset="0"/>
              <a:ea typeface="Times New Roman" panose="02020603050405020304" pitchFamily="18" charset="0"/>
            </a:endParaRPr>
          </a:p>
          <a:p>
            <a:pPr indent="2790825" algn="r">
              <a:spcAft>
                <a:spcPts val="750"/>
              </a:spcAft>
            </a:pPr>
            <a:r>
              <a:rPr lang="ru-RU" sz="1400" b="1" i="1" dirty="0">
                <a:solidFill>
                  <a:srgbClr val="000000"/>
                </a:solidFill>
                <a:latin typeface="Times New Roman" panose="02020603050405020304" pitchFamily="18" charset="0"/>
                <a:ea typeface="Times New Roman" panose="02020603050405020304" pitchFamily="18" charset="0"/>
              </a:rPr>
              <a:t>Ты вспоминаешь Родину такую,</a:t>
            </a:r>
            <a:endParaRPr lang="ru-RU" sz="1200" dirty="0">
              <a:latin typeface="Times New Roman" panose="02020603050405020304" pitchFamily="18" charset="0"/>
              <a:ea typeface="Times New Roman" panose="02020603050405020304" pitchFamily="18" charset="0"/>
            </a:endParaRPr>
          </a:p>
          <a:p>
            <a:pPr indent="2790825" algn="r">
              <a:spcAft>
                <a:spcPts val="750"/>
              </a:spcAft>
            </a:pPr>
            <a:r>
              <a:rPr lang="ru-RU" sz="1400" b="1" i="1" dirty="0">
                <a:solidFill>
                  <a:srgbClr val="000000"/>
                </a:solidFill>
                <a:latin typeface="Times New Roman" panose="02020603050405020304" pitchFamily="18" charset="0"/>
                <a:ea typeface="Times New Roman" panose="02020603050405020304" pitchFamily="18" charset="0"/>
              </a:rPr>
              <a:t>Какой её ты в</a:t>
            </a:r>
            <a:r>
              <a:rPr lang="ru-RU" sz="1400" i="1" dirty="0">
                <a:solidFill>
                  <a:srgbClr val="000000"/>
                </a:solidFill>
                <a:latin typeface="Times New Roman" panose="02020603050405020304" pitchFamily="18" charset="0"/>
                <a:ea typeface="Times New Roman" panose="02020603050405020304" pitchFamily="18" charset="0"/>
              </a:rPr>
              <a:t> </a:t>
            </a:r>
            <a:r>
              <a:rPr lang="ru-RU" sz="1400" b="1" i="1" dirty="0">
                <a:solidFill>
                  <a:srgbClr val="000000"/>
                </a:solidFill>
                <a:latin typeface="Times New Roman" panose="02020603050405020304" pitchFamily="18" charset="0"/>
                <a:ea typeface="Times New Roman" panose="02020603050405020304" pitchFamily="18" charset="0"/>
              </a:rPr>
              <a:t>детстве увидал».</a:t>
            </a:r>
            <a:endParaRPr lang="ru-RU" sz="1200" dirty="0">
              <a:latin typeface="Times New Roman" panose="02020603050405020304" pitchFamily="18" charset="0"/>
              <a:ea typeface="Times New Roman" panose="02020603050405020304" pitchFamily="18" charset="0"/>
            </a:endParaRPr>
          </a:p>
          <a:p>
            <a:pPr algn="r">
              <a:spcAft>
                <a:spcPts val="750"/>
              </a:spcAft>
            </a:pPr>
            <a:r>
              <a:rPr lang="ru-RU" sz="1400" i="1" dirty="0">
                <a:solidFill>
                  <a:srgbClr val="000000"/>
                </a:solidFill>
                <a:latin typeface="Times New Roman" panose="02020603050405020304" pitchFamily="18" charset="0"/>
                <a:ea typeface="Times New Roman" panose="02020603050405020304" pitchFamily="18" charset="0"/>
              </a:rPr>
              <a:t>К. Симонов</a:t>
            </a:r>
            <a:endParaRPr lang="ru-RU" sz="1200" dirty="0">
              <a:latin typeface="Times New Roman" panose="02020603050405020304" pitchFamily="18" charset="0"/>
              <a:ea typeface="Times New Roman" panose="02020603050405020304" pitchFamily="18" charset="0"/>
            </a:endParaRPr>
          </a:p>
          <a:p>
            <a:pPr algn="just">
              <a:spcAft>
                <a:spcPts val="750"/>
              </a:spcAft>
            </a:pPr>
            <a:r>
              <a:rPr lang="ru-RU" sz="1400" dirty="0">
                <a:solidFill>
                  <a:srgbClr val="000000"/>
                </a:solidFill>
                <a:latin typeface="Times New Roman" panose="02020603050405020304" pitchFamily="18" charset="0"/>
                <a:ea typeface="Times New Roman" panose="02020603050405020304" pitchFamily="18" charset="0"/>
              </a:rPr>
              <a:t>Мы живем в огромной стране. Называется она Россия. Но у каждого человека есть своя малая Родина – место, где он родился и вырос.</a:t>
            </a:r>
            <a:endParaRPr lang="ru-RU" sz="1200" dirty="0">
              <a:latin typeface="Times New Roman" panose="02020603050405020304" pitchFamily="18" charset="0"/>
              <a:ea typeface="Times New Roman" panose="02020603050405020304" pitchFamily="18" charset="0"/>
            </a:endParaRPr>
          </a:p>
          <a:p>
            <a:pPr algn="just">
              <a:spcAft>
                <a:spcPts val="750"/>
              </a:spcAft>
            </a:pPr>
            <a:r>
              <a:rPr lang="ru-RU" sz="1400" dirty="0">
                <a:solidFill>
                  <a:srgbClr val="000000"/>
                </a:solidFill>
                <a:latin typeface="Times New Roman" panose="02020603050405020304" pitchFamily="18" charset="0"/>
                <a:ea typeface="Times New Roman" panose="02020603050405020304" pitchFamily="18" charset="0"/>
              </a:rPr>
              <a:t>Какая притягательная сила заключена в том, что нас окружает с детства? Почему, даже уехав из родных мест на долгие годы, человек вспоминает их с теплотой, с гордостью рассказывает о красоте и богатстве своего родного края. Думается, это выражение глубокой привязанности и любви ко всему, что с ранних лет вошло в сердце как самое дорогое.</a:t>
            </a:r>
            <a:endParaRPr lang="ru-RU" sz="1200" dirty="0">
              <a:latin typeface="Times New Roman" panose="02020603050405020304" pitchFamily="18" charset="0"/>
              <a:ea typeface="Times New Roman" panose="02020603050405020304" pitchFamily="18" charset="0"/>
            </a:endParaRPr>
          </a:p>
          <a:p>
            <a:pPr algn="just">
              <a:spcAft>
                <a:spcPts val="750"/>
              </a:spcAft>
            </a:pPr>
            <a:r>
              <a:rPr lang="ru-RU" sz="1400" dirty="0">
                <a:solidFill>
                  <a:srgbClr val="000000"/>
                </a:solidFill>
                <a:latin typeface="Times New Roman" panose="02020603050405020304" pitchFamily="18" charset="0"/>
                <a:ea typeface="Times New Roman" panose="02020603050405020304" pitchFamily="18" charset="0"/>
              </a:rPr>
              <a:t>Свою любовь к родным местам, представление о том, чем они знамениты, какова природа, каким трудом заняты люди – все это взрослые передают детям. Что чрезвычайно важно для воспитания нравственных и патриотических чувств и активную позицию в этом вопросе занимаем мы взрослые.</a:t>
            </a:r>
            <a:endParaRPr lang="ru-RU" sz="1200" dirty="0">
              <a:latin typeface="Times New Roman" panose="02020603050405020304" pitchFamily="18" charset="0"/>
              <a:ea typeface="Times New Roman" panose="02020603050405020304" pitchFamily="18" charset="0"/>
            </a:endParaRPr>
          </a:p>
          <a:p>
            <a:pPr algn="just">
              <a:spcAft>
                <a:spcPts val="750"/>
              </a:spcAft>
            </a:pPr>
            <a:r>
              <a:rPr lang="ru-RU" sz="1400" b="1" dirty="0">
                <a:solidFill>
                  <a:srgbClr val="000000"/>
                </a:solidFill>
                <a:latin typeface="Times New Roman" panose="02020603050405020304" pitchFamily="18" charset="0"/>
                <a:ea typeface="Times New Roman" panose="02020603050405020304" pitchFamily="18" charset="0"/>
              </a:rPr>
              <a:t>К. Паустовский говорил: </a:t>
            </a:r>
            <a:r>
              <a:rPr lang="ru-RU" sz="1400" b="1" i="1" dirty="0">
                <a:solidFill>
                  <a:srgbClr val="000000"/>
                </a:solidFill>
                <a:latin typeface="Times New Roman" panose="02020603050405020304" pitchFamily="18" charset="0"/>
                <a:ea typeface="Times New Roman" panose="02020603050405020304" pitchFamily="18" charset="0"/>
              </a:rPr>
              <a:t>«Человеку нельзя жить без Родины, как нельзя жить без сердца».</a:t>
            </a:r>
            <a:r>
              <a:rPr lang="ru-RU" sz="1400" dirty="0">
                <a:solidFill>
                  <a:srgbClr val="000000"/>
                </a:solidFill>
                <a:latin typeface="Times New Roman" panose="02020603050405020304" pitchFamily="18" charset="0"/>
                <a:ea typeface="Times New Roman" panose="02020603050405020304" pitchFamily="18" charset="0"/>
              </a:rPr>
              <a:t> </a:t>
            </a:r>
            <a:endParaRPr lang="ru-RU" sz="1200" dirty="0">
              <a:latin typeface="Times New Roman" panose="02020603050405020304" pitchFamily="18" charset="0"/>
              <a:ea typeface="Times New Roman" panose="02020603050405020304" pitchFamily="18" charset="0"/>
            </a:endParaRPr>
          </a:p>
          <a:p>
            <a:pPr algn="just">
              <a:spcAft>
                <a:spcPts val="750"/>
              </a:spcAft>
            </a:pPr>
            <a:r>
              <a:rPr lang="ru-RU" sz="1400" dirty="0">
                <a:solidFill>
                  <a:srgbClr val="000000"/>
                </a:solidFill>
                <a:latin typeface="Times New Roman" panose="02020603050405020304" pitchFamily="18" charset="0"/>
                <a:ea typeface="Times New Roman" panose="02020603050405020304" pitchFamily="18" charset="0"/>
              </a:rPr>
              <a:t>Но нельзя любить то, чего не знаешь. </a:t>
            </a:r>
            <a:endParaRPr lang="ru-RU"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13784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4B0A18CE-A14C-48C3-9CD7-C1818FE75B71}"/>
              </a:ext>
            </a:extLst>
          </p:cNvPr>
          <p:cNvPicPr>
            <a:picLocks noChangeAspect="1"/>
          </p:cNvPicPr>
          <p:nvPr/>
        </p:nvPicPr>
        <p:blipFill>
          <a:blip r:embed="rId2"/>
          <a:stretch>
            <a:fillRect/>
          </a:stretch>
        </p:blipFill>
        <p:spPr>
          <a:xfrm>
            <a:off x="115438" y="832100"/>
            <a:ext cx="8913124" cy="5828281"/>
          </a:xfrm>
          <a:prstGeom prst="rect">
            <a:avLst/>
          </a:prstGeom>
        </p:spPr>
      </p:pic>
      <p:sp>
        <p:nvSpPr>
          <p:cNvPr id="3" name="Прямоугольник 2">
            <a:extLst>
              <a:ext uri="{FF2B5EF4-FFF2-40B4-BE49-F238E27FC236}">
                <a16:creationId xmlns:a16="http://schemas.microsoft.com/office/drawing/2014/main" id="{8B167E27-A631-45CE-AB60-C968EA6F7A19}"/>
              </a:ext>
            </a:extLst>
          </p:cNvPr>
          <p:cNvSpPr/>
          <p:nvPr/>
        </p:nvSpPr>
        <p:spPr>
          <a:xfrm>
            <a:off x="115438" y="197619"/>
            <a:ext cx="8913124" cy="4883388"/>
          </a:xfrm>
          <a:prstGeom prst="rect">
            <a:avLst/>
          </a:prstGeom>
        </p:spPr>
        <p:txBody>
          <a:bodyPr wrap="square">
            <a:spAutoFit/>
          </a:bodyPr>
          <a:lstStyle/>
          <a:p>
            <a:pPr algn="just">
              <a:spcAft>
                <a:spcPts val="750"/>
              </a:spcAft>
            </a:pPr>
            <a:r>
              <a:rPr lang="ru-RU" sz="1400" dirty="0">
                <a:solidFill>
                  <a:srgbClr val="000000"/>
                </a:solidFill>
                <a:latin typeface="Times New Roman" panose="02020603050405020304" pitchFamily="18" charset="0"/>
                <a:ea typeface="Times New Roman" panose="02020603050405020304" pitchFamily="18" charset="0"/>
              </a:rPr>
              <a:t>Уважаемые родители! Любите свой край! И свою любовь к нему передавайте детям! Ведь, яркие впечатления о родной природе, об истории родного края, полученные в детстве, нередко остаются в памяти человека на всю жизнь. </a:t>
            </a:r>
            <a:endParaRPr lang="ru-RU" sz="1400" dirty="0">
              <a:latin typeface="Times New Roman" panose="02020603050405020304" pitchFamily="18" charset="0"/>
              <a:ea typeface="Times New Roman" panose="02020603050405020304" pitchFamily="18" charset="0"/>
            </a:endParaRPr>
          </a:p>
          <a:p>
            <a:pPr algn="just">
              <a:spcAft>
                <a:spcPts val="750"/>
              </a:spcAft>
            </a:pPr>
            <a:r>
              <a:rPr lang="ru-RU" sz="1400" dirty="0">
                <a:solidFill>
                  <a:srgbClr val="000000"/>
                </a:solidFill>
                <a:latin typeface="Times New Roman" panose="02020603050405020304" pitchFamily="18" charset="0"/>
                <a:ea typeface="Times New Roman" panose="02020603050405020304" pitchFamily="18" charset="0"/>
              </a:rPr>
              <a:t>Поставьте цель воспитать у детей любовь к своему городу. Но прежде Вам самим необходимо изучить его историю, посетить музеи и памятные места.</a:t>
            </a:r>
            <a:endParaRPr lang="ru-RU" sz="1400" dirty="0">
              <a:latin typeface="Times New Roman" panose="02020603050405020304" pitchFamily="18" charset="0"/>
              <a:ea typeface="Times New Roman" panose="02020603050405020304" pitchFamily="18" charset="0"/>
            </a:endParaRPr>
          </a:p>
          <a:p>
            <a:pPr algn="just">
              <a:spcAft>
                <a:spcPts val="750"/>
              </a:spcAft>
            </a:pPr>
            <a:r>
              <a:rPr lang="ru-RU" sz="1400" dirty="0">
                <a:solidFill>
                  <a:srgbClr val="000000"/>
                </a:solidFill>
                <a:latin typeface="Times New Roman" panose="02020603050405020304" pitchFamily="18" charset="0"/>
                <a:ea typeface="Times New Roman" panose="02020603050405020304" pitchFamily="18" charset="0"/>
              </a:rPr>
              <a:t>Вы, уважаемые родители, – первые воспитатели ребёнка. Вы имеете больше возможностей, чем мы в детском саду, чтобы поехать с сыном или дочкой в самою отдаленную часть нашего города. Поэтому в выходные дни совершайте с детьми экскурсии по памятным местам нашего города. Ведь родной город – это всегда близкий нашему сердцу край. Пусть он станет таким и для наших детей. Погуляйте по центральной улице нашего замечательного города Екатеринбурга. Покажите ребенку праздничный город, его улицы при вечернем освещении. Это произведет большое впечатление на него. Пусть потом дома он отразит увиденное в своих рисунках.</a:t>
            </a:r>
          </a:p>
          <a:p>
            <a:pPr algn="just">
              <a:spcAft>
                <a:spcPts val="750"/>
              </a:spcAft>
            </a:pPr>
            <a:r>
              <a:rPr lang="ru-RU" sz="1400" dirty="0">
                <a:latin typeface="Times New Roman" panose="02020603050405020304" pitchFamily="18" charset="0"/>
                <a:ea typeface="Times New Roman" panose="02020603050405020304" pitchFamily="18" charset="0"/>
              </a:rPr>
              <a:t>Дети должны знать тот район, в котором они живут, видеть красоту тех улиц, по которым проходят каждый день. Затем нужно подводить к пониманию того, что город – часть большой страны, а дети – жители России, ее граждане. Гражданин – житель страны, который признает ее законы (правила поведения), потому что он любит свою страну.</a:t>
            </a:r>
          </a:p>
          <a:p>
            <a:pPr algn="just">
              <a:spcAft>
                <a:spcPts val="750"/>
              </a:spcAft>
            </a:pPr>
            <a:r>
              <a:rPr lang="ru-RU" sz="1400" dirty="0">
                <a:latin typeface="Times New Roman" panose="02020603050405020304" pitchFamily="18" charset="0"/>
                <a:ea typeface="Times New Roman" panose="02020603050405020304" pitchFamily="18" charset="0"/>
              </a:rPr>
              <a:t>Знакомя детей дошкольного возраста с родным городом, необходимо помнить, что история города неотделима от истории страны, поэтому серию своих рассказов необходимо посвятить истории России, знакомству с нашей столицей, ее достопримечательностями, героическим и культурным наследием.</a:t>
            </a:r>
          </a:p>
          <a:p>
            <a:pPr algn="just">
              <a:spcAft>
                <a:spcPts val="750"/>
              </a:spcAft>
            </a:pPr>
            <a:endParaRPr lang="ru-RU"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16409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95BCBC94-B8DB-4F9C-A1B6-CFE9A8C26DF6}"/>
              </a:ext>
            </a:extLst>
          </p:cNvPr>
          <p:cNvPicPr>
            <a:picLocks noChangeAspect="1"/>
          </p:cNvPicPr>
          <p:nvPr/>
        </p:nvPicPr>
        <p:blipFill>
          <a:blip r:embed="rId2"/>
          <a:stretch>
            <a:fillRect/>
          </a:stretch>
        </p:blipFill>
        <p:spPr>
          <a:xfrm>
            <a:off x="115438" y="829051"/>
            <a:ext cx="8913124" cy="5834378"/>
          </a:xfrm>
          <a:prstGeom prst="rect">
            <a:avLst/>
          </a:prstGeom>
        </p:spPr>
      </p:pic>
      <p:sp>
        <p:nvSpPr>
          <p:cNvPr id="3" name="Прямоугольник 2">
            <a:extLst>
              <a:ext uri="{FF2B5EF4-FFF2-40B4-BE49-F238E27FC236}">
                <a16:creationId xmlns:a16="http://schemas.microsoft.com/office/drawing/2014/main" id="{6532B7A2-6927-46C5-9488-F021CC34801A}"/>
              </a:ext>
            </a:extLst>
          </p:cNvPr>
          <p:cNvSpPr/>
          <p:nvPr/>
        </p:nvSpPr>
        <p:spPr>
          <a:xfrm>
            <a:off x="115438" y="343285"/>
            <a:ext cx="8808098" cy="5006499"/>
          </a:xfrm>
          <a:prstGeom prst="rect">
            <a:avLst/>
          </a:prstGeom>
        </p:spPr>
        <p:txBody>
          <a:bodyPr wrap="square">
            <a:spAutoFit/>
          </a:bodyPr>
          <a:lstStyle/>
          <a:p>
            <a:pPr algn="just">
              <a:spcAft>
                <a:spcPts val="750"/>
              </a:spcAft>
            </a:pPr>
            <a:r>
              <a:rPr lang="ru-RU" sz="1400" dirty="0">
                <a:solidFill>
                  <a:srgbClr val="000000"/>
                </a:solidFill>
                <a:latin typeface="Times New Roman" panose="02020603050405020304" pitchFamily="18" charset="0"/>
                <a:ea typeface="Times New Roman" panose="02020603050405020304" pitchFamily="18" charset="0"/>
              </a:rPr>
              <a:t>Уважаемые родители! Предлагаем вам некоторые </a:t>
            </a:r>
            <a:r>
              <a:rPr lang="ru-RU" sz="1400" b="1" dirty="0">
                <a:solidFill>
                  <a:srgbClr val="000000"/>
                </a:solidFill>
                <a:latin typeface="Times New Roman" panose="02020603050405020304" pitchFamily="18" charset="0"/>
                <a:ea typeface="Times New Roman" panose="02020603050405020304" pitchFamily="18" charset="0"/>
              </a:rPr>
              <a:t>рекомендации</a:t>
            </a:r>
            <a:r>
              <a:rPr lang="ru-RU" sz="1400" dirty="0">
                <a:solidFill>
                  <a:srgbClr val="000000"/>
                </a:solidFill>
                <a:latin typeface="Times New Roman" panose="02020603050405020304" pitchFamily="18" charset="0"/>
                <a:ea typeface="Times New Roman" panose="02020603050405020304" pitchFamily="18" charset="0"/>
              </a:rPr>
              <a:t> по ознакомлению и закреплению данной темы:</a:t>
            </a:r>
            <a:endParaRPr lang="ru-RU" sz="1200" dirty="0">
              <a:latin typeface="Times New Roman" panose="02020603050405020304" pitchFamily="18" charset="0"/>
              <a:ea typeface="Times New Roman" panose="02020603050405020304" pitchFamily="18" charset="0"/>
            </a:endParaRPr>
          </a:p>
          <a:p>
            <a:pPr algn="just">
              <a:spcAft>
                <a:spcPts val="750"/>
              </a:spcAft>
            </a:pPr>
            <a:r>
              <a:rPr lang="ru-RU" sz="1400" dirty="0">
                <a:solidFill>
                  <a:srgbClr val="000000"/>
                </a:solidFill>
                <a:latin typeface="Times New Roman" panose="02020603050405020304" pitchFamily="18" charset="0"/>
                <a:ea typeface="Times New Roman" panose="02020603050405020304" pitchFamily="18" charset="0"/>
              </a:rPr>
              <a:t>1. Знает ли ваш ребёнок, как называется город, в котором он живёт? Научите его чётко произносить название родного города, улицу, на которой находится его дом, назвать главную улицу города.</a:t>
            </a:r>
            <a:endParaRPr lang="ru-RU" sz="1200" dirty="0">
              <a:latin typeface="Times New Roman" panose="02020603050405020304" pitchFamily="18" charset="0"/>
              <a:ea typeface="Times New Roman" panose="02020603050405020304" pitchFamily="18" charset="0"/>
            </a:endParaRPr>
          </a:p>
          <a:p>
            <a:pPr algn="just">
              <a:spcAft>
                <a:spcPts val="750"/>
              </a:spcAft>
            </a:pPr>
            <a:r>
              <a:rPr lang="ru-RU" sz="1400" dirty="0">
                <a:solidFill>
                  <a:srgbClr val="000000"/>
                </a:solidFill>
                <a:latin typeface="Times New Roman" panose="02020603050405020304" pitchFamily="18" charset="0"/>
                <a:ea typeface="Times New Roman" panose="02020603050405020304" pitchFamily="18" charset="0"/>
              </a:rPr>
              <a:t>2. Обратите внимание, в честь чего назван город, чем он знаменит, расскажите о наиболее важных событиях, произошедших в городе, какие достопримечательности в нём есть; рассмотрите иллюстрации, открытки и фотографии с изображением своего города.</a:t>
            </a:r>
            <a:endParaRPr lang="ru-RU" sz="1200" dirty="0">
              <a:latin typeface="Times New Roman" panose="02020603050405020304" pitchFamily="18" charset="0"/>
              <a:ea typeface="Times New Roman" panose="02020603050405020304" pitchFamily="18" charset="0"/>
            </a:endParaRPr>
          </a:p>
          <a:p>
            <a:pPr algn="just"/>
            <a:r>
              <a:rPr lang="ru-RU" sz="1400" dirty="0">
                <a:solidFill>
                  <a:srgbClr val="000000"/>
                </a:solidFill>
                <a:latin typeface="Times New Roman" panose="02020603050405020304" pitchFamily="18" charset="0"/>
                <a:ea typeface="Times New Roman" panose="02020603050405020304" pitchFamily="18" charset="0"/>
              </a:rPr>
              <a:t>Не называйте дат: они затрудняют восприятие материала. Используйте такие выражения: «Это было очень давно, когда ваши бабушки и дедушки были такими же маленькими, как вы»; или «Это было очень – очень – очень давно, когда ваших мам, бабушек и дедушек ещё не было на свете»</a:t>
            </a:r>
            <a:endParaRPr lang="ru-RU" sz="1200" dirty="0">
              <a:latin typeface="Times New Roman" panose="02020603050405020304" pitchFamily="18" charset="0"/>
              <a:ea typeface="Times New Roman" panose="02020603050405020304" pitchFamily="18" charset="0"/>
            </a:endParaRPr>
          </a:p>
          <a:p>
            <a:pPr algn="just">
              <a:spcAft>
                <a:spcPts val="750"/>
              </a:spcAft>
            </a:pPr>
            <a:r>
              <a:rPr lang="ru-RU" sz="1400" dirty="0">
                <a:solidFill>
                  <a:srgbClr val="000000"/>
                </a:solidFill>
                <a:latin typeface="Times New Roman" panose="02020603050405020304" pitchFamily="18" charset="0"/>
                <a:ea typeface="Times New Roman" panose="02020603050405020304" pitchFamily="18" charset="0"/>
              </a:rPr>
              <a:t>Используйте доступную детям лексику, значение незнакомых слов объясняйте; не употребляйте специальной терминологии, не перегружайте рассказ сложными грамматическими конструкциями.</a:t>
            </a:r>
            <a:endParaRPr lang="ru-RU" sz="1200" dirty="0">
              <a:latin typeface="Times New Roman" panose="02020603050405020304" pitchFamily="18" charset="0"/>
              <a:ea typeface="Times New Roman" panose="02020603050405020304" pitchFamily="18" charset="0"/>
            </a:endParaRPr>
          </a:p>
          <a:p>
            <a:pPr algn="just">
              <a:spcAft>
                <a:spcPts val="750"/>
              </a:spcAft>
            </a:pPr>
            <a:r>
              <a:rPr lang="ru-RU" sz="1400" dirty="0">
                <a:solidFill>
                  <a:srgbClr val="000000"/>
                </a:solidFill>
                <a:latin typeface="Times New Roman" panose="02020603050405020304" pitchFamily="18" charset="0"/>
                <a:ea typeface="Times New Roman" panose="02020603050405020304" pitchFamily="18" charset="0"/>
              </a:rPr>
              <a:t>3. Погуляйте с ребёнком по улице, на которой живёте, покажите интересные здания, расскажите об учреждениях, которые есть на ней. Отработайте чёткое произношение предложения: Я живу на улице…</a:t>
            </a:r>
            <a:endParaRPr lang="ru-RU" sz="1200" dirty="0">
              <a:latin typeface="Times New Roman" panose="02020603050405020304" pitchFamily="18" charset="0"/>
              <a:ea typeface="Times New Roman" panose="02020603050405020304" pitchFamily="18" charset="0"/>
            </a:endParaRPr>
          </a:p>
          <a:p>
            <a:pPr algn="just">
              <a:spcAft>
                <a:spcPts val="750"/>
              </a:spcAft>
            </a:pPr>
            <a:r>
              <a:rPr lang="ru-RU" sz="1400" dirty="0">
                <a:solidFill>
                  <a:srgbClr val="000000"/>
                </a:solidFill>
                <a:latin typeface="Times New Roman" panose="02020603050405020304" pitchFamily="18" charset="0"/>
                <a:ea typeface="Times New Roman" panose="02020603050405020304" pitchFamily="18" charset="0"/>
              </a:rPr>
              <a:t>4. Расскажите, на какой улице находится детский сад, который посещает ребёнок. Помогите ему произнести предложение: Наш детский сад – на улице…</a:t>
            </a:r>
            <a:endParaRPr lang="ru-RU" sz="1200" dirty="0">
              <a:latin typeface="Times New Roman" panose="02020603050405020304" pitchFamily="18" charset="0"/>
              <a:ea typeface="Times New Roman" panose="02020603050405020304" pitchFamily="18" charset="0"/>
            </a:endParaRPr>
          </a:p>
          <a:p>
            <a:pPr algn="just">
              <a:spcAft>
                <a:spcPts val="750"/>
              </a:spcAft>
            </a:pPr>
            <a:r>
              <a:rPr lang="ru-RU" sz="1400" dirty="0">
                <a:solidFill>
                  <a:srgbClr val="000000"/>
                </a:solidFill>
                <a:latin typeface="Times New Roman" panose="02020603050405020304" pitchFamily="18" charset="0"/>
                <a:ea typeface="Times New Roman" panose="02020603050405020304" pitchFamily="18" charset="0"/>
              </a:rPr>
              <a:t>5. Помогите ребёнку составить рассказ: Я живу в </a:t>
            </a:r>
            <a:r>
              <a:rPr lang="ru-RU" sz="1400" dirty="0" err="1">
                <a:solidFill>
                  <a:srgbClr val="000000"/>
                </a:solidFill>
                <a:latin typeface="Times New Roman" panose="02020603050405020304" pitchFamily="18" charset="0"/>
                <a:ea typeface="Times New Roman" panose="02020603050405020304" pitchFamily="18" charset="0"/>
              </a:rPr>
              <a:t>Екатеинбурге</a:t>
            </a:r>
            <a:r>
              <a:rPr lang="ru-RU" sz="1400" dirty="0">
                <a:solidFill>
                  <a:srgbClr val="000000"/>
                </a:solidFill>
                <a:latin typeface="Times New Roman" panose="02020603050405020304" pitchFamily="18" charset="0"/>
                <a:ea typeface="Times New Roman" panose="02020603050405020304" pitchFamily="18" charset="0"/>
              </a:rPr>
              <a:t> на улице… Мой детский сад – на улице …. Пусть ребёнок ответит на вопросы: В каком городе ты живёшь? На какой улице? На какой улице твой детский сад?</a:t>
            </a:r>
            <a:endParaRPr lang="ru-RU" sz="1200" dirty="0">
              <a:latin typeface="Times New Roman" panose="02020603050405020304" pitchFamily="18" charset="0"/>
              <a:ea typeface="Times New Roman" panose="02020603050405020304" pitchFamily="18" charset="0"/>
            </a:endParaRPr>
          </a:p>
          <a:p>
            <a:pPr algn="just">
              <a:spcAft>
                <a:spcPts val="750"/>
              </a:spcAft>
            </a:pPr>
            <a:r>
              <a:rPr lang="ru-RU" sz="1400" dirty="0">
                <a:solidFill>
                  <a:srgbClr val="000000"/>
                </a:solidFill>
                <a:latin typeface="Times New Roman" panose="02020603050405020304" pitchFamily="18" charset="0"/>
                <a:ea typeface="Times New Roman" panose="02020603050405020304" pitchFamily="18" charset="0"/>
              </a:rPr>
              <a:t>6. Вспомните, какой транспорт можно увидеть на улицах города.</a:t>
            </a:r>
            <a:endParaRPr lang="ru-RU" sz="1200" dirty="0">
              <a:latin typeface="Times New Roman" panose="02020603050405020304" pitchFamily="18" charset="0"/>
              <a:ea typeface="Times New Roman" panose="02020603050405020304" pitchFamily="18" charset="0"/>
            </a:endParaRPr>
          </a:p>
          <a:p>
            <a:pPr algn="just">
              <a:spcAft>
                <a:spcPts val="750"/>
              </a:spcAft>
            </a:pPr>
            <a:r>
              <a:rPr lang="ru-RU" sz="1400" dirty="0">
                <a:solidFill>
                  <a:srgbClr val="000000"/>
                </a:solidFill>
                <a:latin typeface="Times New Roman" panose="02020603050405020304" pitchFamily="18" charset="0"/>
                <a:ea typeface="Times New Roman" panose="02020603050405020304" pitchFamily="18" charset="0"/>
              </a:rPr>
              <a:t>7.Напомните о необходимости соблюдения правил дорожного движения.</a:t>
            </a:r>
            <a:endParaRPr lang="ru-RU"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9754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19AE045A-4DD6-44B3-A01E-6B643C656C17}"/>
              </a:ext>
            </a:extLst>
          </p:cNvPr>
          <p:cNvPicPr>
            <a:picLocks noChangeAspect="1"/>
          </p:cNvPicPr>
          <p:nvPr/>
        </p:nvPicPr>
        <p:blipFill>
          <a:blip r:embed="rId2"/>
          <a:stretch>
            <a:fillRect/>
          </a:stretch>
        </p:blipFill>
        <p:spPr>
          <a:xfrm>
            <a:off x="115438" y="726415"/>
            <a:ext cx="8913124" cy="5834378"/>
          </a:xfrm>
          <a:prstGeom prst="rect">
            <a:avLst/>
          </a:prstGeom>
        </p:spPr>
      </p:pic>
      <p:sp>
        <p:nvSpPr>
          <p:cNvPr id="3" name="Прямоугольник 2">
            <a:extLst>
              <a:ext uri="{FF2B5EF4-FFF2-40B4-BE49-F238E27FC236}">
                <a16:creationId xmlns:a16="http://schemas.microsoft.com/office/drawing/2014/main" id="{A7B463ED-9294-4542-9D54-0716A9A0815E}"/>
              </a:ext>
            </a:extLst>
          </p:cNvPr>
          <p:cNvSpPr/>
          <p:nvPr/>
        </p:nvSpPr>
        <p:spPr>
          <a:xfrm>
            <a:off x="261256" y="65488"/>
            <a:ext cx="8767305" cy="3919022"/>
          </a:xfrm>
          <a:prstGeom prst="rect">
            <a:avLst/>
          </a:prstGeom>
        </p:spPr>
        <p:txBody>
          <a:bodyPr wrap="square">
            <a:spAutoFit/>
          </a:bodyPr>
          <a:lstStyle/>
          <a:p>
            <a:pPr algn="just">
              <a:spcAft>
                <a:spcPts val="750"/>
              </a:spcAft>
            </a:pPr>
            <a:r>
              <a:rPr lang="ru-RU" sz="1400" dirty="0">
                <a:solidFill>
                  <a:srgbClr val="000000"/>
                </a:solidFill>
                <a:latin typeface="Times New Roman" panose="02020603050405020304" pitchFamily="18" charset="0"/>
                <a:ea typeface="Times New Roman" panose="02020603050405020304" pitchFamily="18" charset="0"/>
              </a:rPr>
              <a:t>8. Посетите с ребёнком некоторые интересные места нашего города с тем, чтобы он мог рассказать о них друзьям в детском саду.</a:t>
            </a:r>
            <a:endParaRPr lang="ru-RU" sz="1200" dirty="0">
              <a:latin typeface="Times New Roman" panose="02020603050405020304" pitchFamily="18" charset="0"/>
              <a:ea typeface="Times New Roman" panose="02020603050405020304" pitchFamily="18" charset="0"/>
            </a:endParaRPr>
          </a:p>
          <a:p>
            <a:pPr algn="just">
              <a:spcAft>
                <a:spcPts val="750"/>
              </a:spcAft>
            </a:pPr>
            <a:r>
              <a:rPr lang="ru-RU" sz="1400" dirty="0">
                <a:solidFill>
                  <a:srgbClr val="000000"/>
                </a:solidFill>
                <a:latin typeface="Times New Roman" panose="02020603050405020304" pitchFamily="18" charset="0"/>
                <a:ea typeface="Times New Roman" panose="02020603050405020304" pitchFamily="18" charset="0"/>
              </a:rPr>
              <a:t>9. Подберите картинку, фотографию или нарисуйте вместе с ребёнком одно из замечательных мест нашего города.</a:t>
            </a:r>
            <a:endParaRPr lang="ru-RU" sz="1200" dirty="0">
              <a:latin typeface="Times New Roman" panose="02020603050405020304" pitchFamily="18" charset="0"/>
              <a:ea typeface="Times New Roman" panose="02020603050405020304" pitchFamily="18" charset="0"/>
            </a:endParaRPr>
          </a:p>
          <a:p>
            <a:pPr algn="just">
              <a:spcAft>
                <a:spcPts val="750"/>
              </a:spcAft>
            </a:pPr>
            <a:r>
              <a:rPr lang="ru-RU" sz="1400" dirty="0">
                <a:solidFill>
                  <a:srgbClr val="000000"/>
                </a:solidFill>
                <a:latin typeface="Times New Roman" panose="02020603050405020304" pitchFamily="18" charset="0"/>
                <a:ea typeface="Times New Roman" panose="02020603050405020304" pitchFamily="18" charset="0"/>
              </a:rPr>
              <a:t>10. Составьте рассказа (из личного опыта) «Дорога в детский сад».</a:t>
            </a:r>
            <a:endParaRPr lang="ru-RU" sz="1200" dirty="0">
              <a:latin typeface="Times New Roman" panose="02020603050405020304" pitchFamily="18" charset="0"/>
              <a:ea typeface="Times New Roman" panose="02020603050405020304" pitchFamily="18" charset="0"/>
            </a:endParaRPr>
          </a:p>
          <a:p>
            <a:pPr algn="just">
              <a:spcAft>
                <a:spcPts val="750"/>
              </a:spcAft>
            </a:pPr>
            <a:r>
              <a:rPr lang="ru-RU" sz="1400" dirty="0">
                <a:solidFill>
                  <a:srgbClr val="000000"/>
                </a:solidFill>
                <a:latin typeface="Times New Roman" panose="02020603050405020304" pitchFamily="18" charset="0"/>
                <a:ea typeface="Times New Roman" panose="02020603050405020304" pitchFamily="18" charset="0"/>
              </a:rPr>
              <a:t>11. Нарисуйте рисунок на тему «Мой город».</a:t>
            </a:r>
            <a:endParaRPr lang="ru-RU" sz="1200" dirty="0">
              <a:latin typeface="Times New Roman" panose="02020603050405020304" pitchFamily="18" charset="0"/>
              <a:ea typeface="Times New Roman" panose="02020603050405020304" pitchFamily="18" charset="0"/>
            </a:endParaRPr>
          </a:p>
          <a:p>
            <a:pPr algn="just"/>
            <a:r>
              <a:rPr lang="ru-RU" sz="1400" dirty="0">
                <a:solidFill>
                  <a:srgbClr val="000000"/>
                </a:solidFill>
                <a:latin typeface="Times New Roman" panose="02020603050405020304" pitchFamily="18" charset="0"/>
                <a:ea typeface="Times New Roman" panose="02020603050405020304" pitchFamily="18" charset="0"/>
              </a:rPr>
              <a:t>12. Привлекайте ребенка к посильному общественно-полезному труду в ближайшем для него окружении в благоустройстве двора, улицы, территории детского сада. Ребенок более бережно относится к тому, что сделано его руками.</a:t>
            </a:r>
          </a:p>
          <a:p>
            <a:pPr algn="just"/>
            <a:r>
              <a:rPr lang="ru-RU" sz="1400" dirty="0">
                <a:latin typeface="Times New Roman" panose="02020603050405020304" pitchFamily="18" charset="0"/>
                <a:ea typeface="Times New Roman" panose="02020603050405020304" pitchFamily="18" charset="0"/>
              </a:rPr>
              <a:t>Весь комплекс воздействия должен быть направлен на то, чтобы вызвать у дошкольника чувство восхищения родным городом, воспитать у него любовь и привязанность к тем местам, где родился и живет.</a:t>
            </a:r>
          </a:p>
          <a:p>
            <a:pPr algn="just"/>
            <a:r>
              <a:rPr lang="ru-RU" sz="1400" dirty="0">
                <a:latin typeface="Times New Roman" panose="02020603050405020304" pitchFamily="18" charset="0"/>
                <a:ea typeface="Times New Roman" panose="02020603050405020304" pitchFamily="18" charset="0"/>
              </a:rPr>
              <a:t>И еще хотелось бы подчеркнуть особую значимость личного примера родителей в воспитании патриотизма и любви к своему городу.</a:t>
            </a:r>
          </a:p>
          <a:p>
            <a:pPr algn="just"/>
            <a:r>
              <a:rPr lang="ru-RU" sz="1400" dirty="0">
                <a:latin typeface="Times New Roman" panose="02020603050405020304" pitchFamily="18" charset="0"/>
                <a:ea typeface="Times New Roman" panose="02020603050405020304" pitchFamily="18" charset="0"/>
              </a:rPr>
              <a:t>У нашего города – славное прошлое, светлое настоящее и большое будущее. И наша с вами задача – сделать всё, чтобы дети знали, умели ценить историю родного края, стремились преумножать его славу.</a:t>
            </a:r>
          </a:p>
          <a:p>
            <a:pPr algn="just"/>
            <a:endParaRPr lang="ru-RU"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9604126"/>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32</TotalTime>
  <Words>981</Words>
  <Application>Microsoft Office PowerPoint</Application>
  <PresentationFormat>Экран (4:3)</PresentationFormat>
  <Paragraphs>36</Paragraphs>
  <Slides>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vt:i4>
      </vt:variant>
    </vt:vector>
  </HeadingPairs>
  <TitlesOfParts>
    <vt:vector size="11" baseType="lpstr">
      <vt:lpstr>Arial</vt:lpstr>
      <vt:lpstr>Arial Black</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4</cp:revision>
  <dcterms:created xsi:type="dcterms:W3CDTF">2022-11-24T15:00:52Z</dcterms:created>
  <dcterms:modified xsi:type="dcterms:W3CDTF">2022-11-24T15:33:10Z</dcterms:modified>
</cp:coreProperties>
</file>