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1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29" autoAdjust="0"/>
  </p:normalViewPr>
  <p:slideViewPr>
    <p:cSldViewPr>
      <p:cViewPr varScale="1">
        <p:scale>
          <a:sx n="53" d="100"/>
          <a:sy n="53" d="100"/>
        </p:scale>
        <p:origin x="-90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902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443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261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89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889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696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140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32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765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110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624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6AA64-1452-45FD-ACC8-A3BA050F6E85}" type="datetimeFigureOut">
              <a:rPr lang="ru-RU" smtClean="0"/>
              <a:pPr/>
              <a:t>05.05.2018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27B82-BDC1-4307-8F53-9DE9F72EBE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218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7998"/>
            <a:ext cx="8892480" cy="6821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7849" y="836712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dirty="0" smtClean="0">
                <a:solidFill>
                  <a:srgbClr val="7030A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«Почему мы играем в ЛЕГО?»</a:t>
            </a:r>
          </a:p>
          <a:p>
            <a:pPr algn="just"/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Все маленькие дети любят собирать из кубиков башенки, строить из нескольких деталей разные фигурки в соответствии со своей фантазией. </a:t>
            </a:r>
          </a:p>
          <a:p>
            <a:pPr algn="just"/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Сегодня есть для этого развивающие конструкторы компании «</a:t>
            </a:r>
            <a:r>
              <a:rPr lang="ru-RU" sz="2000" dirty="0" err="1" smtClean="0">
                <a:latin typeface="Comic Sans MS" pitchFamily="66" charset="0"/>
                <a:cs typeface="Times New Roman" panose="02020603050405020304" pitchFamily="18" charset="0"/>
              </a:rPr>
              <a:t>Лего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000" dirty="0" err="1" smtClean="0">
                <a:latin typeface="Comic Sans MS" pitchFamily="66" charset="0"/>
                <a:cs typeface="Times New Roman" panose="02020603050405020304" pitchFamily="18" charset="0"/>
              </a:rPr>
              <a:t>Лего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 является самым продаваемым конструктором на планете, в переводе с датского </a:t>
            </a:r>
            <a:r>
              <a:rPr lang="ru-RU" sz="2000" dirty="0" err="1" smtClean="0">
                <a:latin typeface="Comic Sans MS" pitchFamily="66" charset="0"/>
                <a:cs typeface="Times New Roman" panose="02020603050405020304" pitchFamily="18" charset="0"/>
              </a:rPr>
              <a:t>Лего</a:t>
            </a:r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 означает «Играй с удовольствием».</a:t>
            </a:r>
          </a:p>
          <a:p>
            <a:endParaRPr lang="ru-RU" sz="2000" u="sng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Comic Sans MS" pitchFamily="66" charset="0"/>
                <a:cs typeface="Times New Roman" panose="02020603050405020304" pitchFamily="18" charset="0"/>
              </a:rPr>
              <a:t>Цель: </a:t>
            </a:r>
          </a:p>
          <a:p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Показать, что ЛЕГО – интересная развивающая игра.</a:t>
            </a:r>
            <a:b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</a:br>
            <a:endParaRPr lang="ru-RU" sz="20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Comic Sans MS" pitchFamily="66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1. Познакомиться с историей ЛЕГО.</a:t>
            </a:r>
          </a:p>
          <a:p>
            <a:r>
              <a:rPr lang="ru-RU" sz="2000" dirty="0" smtClean="0">
                <a:latin typeface="Comic Sans MS" pitchFamily="66" charset="0"/>
                <a:cs typeface="Times New Roman" panose="02020603050405020304" pitchFamily="18" charset="0"/>
              </a:rPr>
              <a:t>2. Узнать, как ЛЕГО влияет на развитие ребенка.</a:t>
            </a:r>
          </a:p>
          <a:p>
            <a:pPr algn="ctr"/>
            <a:endParaRPr lang="ru-RU" sz="2000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882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3" y="60325"/>
            <a:ext cx="9113837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83671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ы пришли к таким выводам:</a:t>
            </a:r>
            <a:endParaRPr lang="ru-RU" sz="2000" b="1" dirty="0">
              <a:solidFill>
                <a:srgbClr val="7030A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6604" y="1236822"/>
            <a:ext cx="4255974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b="0" i="0" u="none" strike="noStrike" baseline="0" dirty="0" smtClean="0">
              <a:solidFill>
                <a:srgbClr val="000000"/>
              </a:solidFill>
              <a:latin typeface="Arial"/>
            </a:endParaRPr>
          </a:p>
          <a:p>
            <a:endParaRPr lang="ru-RU" sz="1050" b="0" i="0" u="none" strike="noStrike" baseline="0" dirty="0" smtClean="0">
              <a:latin typeface="Arial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i="0" u="none" strike="noStrike" baseline="0" dirty="0" smtClean="0">
                <a:latin typeface="Comic Sans MS" pitchFamily="66" charset="0"/>
                <a:cs typeface="Times New Roman" panose="02020603050405020304" pitchFamily="18" charset="0"/>
              </a:rPr>
              <a:t>При создании ЛЕГО профессионалы сначала смотрят за играющими детьми, </a:t>
            </a:r>
            <a:r>
              <a:rPr lang="ru-RU" sz="1700" i="0" u="none" strike="noStrike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700" i="0" u="none" strike="noStrike" baseline="0" dirty="0" smtClean="0">
                <a:latin typeface="Comic Sans MS" pitchFamily="66" charset="0"/>
                <a:cs typeface="Times New Roman" panose="02020603050405020304" pitchFamily="18" charset="0"/>
              </a:rPr>
              <a:t>беседуют с ними, </a:t>
            </a:r>
            <a:r>
              <a:rPr lang="ru-RU" sz="1700" i="0" u="none" strike="noStrike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700" i="0" u="none" strike="noStrike" baseline="0" dirty="0" smtClean="0">
                <a:latin typeface="Comic Sans MS" pitchFamily="66" charset="0"/>
                <a:cs typeface="Times New Roman" panose="02020603050405020304" pitchFamily="18" charset="0"/>
              </a:rPr>
              <a:t>принимают во внимание все особенности ребенка, </a:t>
            </a:r>
            <a:r>
              <a:rPr lang="ru-RU" sz="1700" i="0" u="none" strike="noStrike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700" i="0" u="none" strike="noStrike" baseline="0" dirty="0" smtClean="0">
                <a:latin typeface="Comic Sans MS" pitchFamily="66" charset="0"/>
                <a:cs typeface="Times New Roman" panose="02020603050405020304" pitchFamily="18" charset="0"/>
              </a:rPr>
              <a:t>и в конечном счете </a:t>
            </a:r>
            <a:r>
              <a:rPr lang="ru-RU" sz="1700" i="0" u="none" strike="noStrike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700" i="0" u="none" strike="noStrike" baseline="0" dirty="0" smtClean="0">
                <a:latin typeface="Comic Sans MS" pitchFamily="66" charset="0"/>
                <a:cs typeface="Times New Roman" panose="02020603050405020304" pitchFamily="18" charset="0"/>
              </a:rPr>
              <a:t>появляется то, </a:t>
            </a:r>
            <a:r>
              <a:rPr lang="ru-RU" sz="1700" i="0" u="none" strike="noStrike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700" i="0" u="none" strike="noStrike" baseline="0" dirty="0" smtClean="0">
                <a:latin typeface="Comic Sans MS" pitchFamily="66" charset="0"/>
                <a:cs typeface="Times New Roman" panose="02020603050405020304" pitchFamily="18" charset="0"/>
              </a:rPr>
              <a:t>что дарит детям улыбки!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i="0" u="none" strike="noStrike" baseline="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Игры в ЛЕГО хорошо влияют на развитие мелких мышц рук и развивают координацию движений.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ЛЕГО позволяет детям ощутить себя настоящими изобретателями, позволяет развить конструкторскую смекалку и фантазию, сформировать</a:t>
            </a:r>
            <a:r>
              <a:rPr lang="ru-RU" sz="1700" dirty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логическое</a:t>
            </a:r>
            <a:r>
              <a:rPr lang="ru-RU" sz="1700" dirty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мышление.</a:t>
            </a:r>
            <a:endParaRPr lang="ru-RU" sz="1700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036767"/>
            <a:ext cx="3651870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50377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8" y="3175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F:\DCIM\109_PANA\P1090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3284984"/>
            <a:ext cx="389334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699793" y="836712"/>
            <a:ext cx="345638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М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cs typeface="Times New Roman" panose="02020603050405020304" pitchFamily="18" charset="0"/>
              </a:rPr>
              <a:t>ы долго думали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cs typeface="Times New Roman" panose="02020603050405020304" pitchFamily="18" charset="0"/>
              </a:rPr>
              <a:t> , гадали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baseline="0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Что</a:t>
            </a:r>
            <a:r>
              <a:rPr lang="ru-RU" b="1" kern="0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 нам вместе соорудить.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cs typeface="Times New Roman" panose="02020603050405020304" pitchFamily="18" charset="0"/>
              </a:rPr>
              <a:t>И решили кинотеатром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Всех гостей мы удивить.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Получилось все прекрасно,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ЛЕГО нам помог друзья.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Узнают постройку нашу.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7030A0"/>
                </a:solidFill>
                <a:latin typeface="Comic Sans MS" pitchFamily="66" charset="0"/>
                <a:cs typeface="Times New Roman" panose="02020603050405020304" pitchFamily="18" charset="0"/>
              </a:rPr>
              <a:t>Мамы, папы и друзья!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6" name="Picture 4" descr="C:\Users\Пользователь\Desktop\Юный архитектор\P1090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092" y="3284984"/>
            <a:ext cx="367755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35" t="12396" r="21355" b="19077"/>
          <a:stretch/>
        </p:blipFill>
        <p:spPr bwMode="auto">
          <a:xfrm>
            <a:off x="6084168" y="812800"/>
            <a:ext cx="2393244" cy="1975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E:\Юный архитектор\106___04\IMG_14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566" y="812800"/>
            <a:ext cx="204622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994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98" y="0"/>
            <a:ext cx="9112775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2060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>
                <a:latin typeface="Comic Sans MS" pitchFamily="66" charset="0"/>
                <a:cs typeface="Times New Roman" panose="02020603050405020304" pitchFamily="18" charset="0"/>
              </a:rPr>
              <a:t>В 1932 году в Дании в маленьком городке </a:t>
            </a:r>
            <a:r>
              <a:rPr lang="ru-RU" dirty="0" err="1" smtClean="0">
                <a:latin typeface="Comic Sans MS" pitchFamily="66" charset="0"/>
                <a:cs typeface="Times New Roman" panose="02020603050405020304" pitchFamily="18" charset="0"/>
              </a:rPr>
              <a:t>Биллунде</a:t>
            </a:r>
            <a:r>
              <a:rPr lang="ru-RU" dirty="0" smtClean="0">
                <a:latin typeface="Comic Sans MS" pitchFamily="66" charset="0"/>
                <a:cs typeface="Times New Roman" panose="02020603050405020304" pitchFamily="18" charset="0"/>
              </a:rPr>
              <a:t> столяр Оле </a:t>
            </a:r>
            <a:r>
              <a:rPr lang="ru-RU" dirty="0" err="1" smtClean="0">
                <a:latin typeface="Comic Sans MS" pitchFamily="66" charset="0"/>
                <a:cs typeface="Times New Roman" panose="02020603050405020304" pitchFamily="18" charset="0"/>
              </a:rPr>
              <a:t>Кирк</a:t>
            </a:r>
            <a:r>
              <a:rPr lang="ru-RU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Comic Sans MS" pitchFamily="66" charset="0"/>
                <a:cs typeface="Times New Roman" panose="02020603050405020304" pitchFamily="18" charset="0"/>
              </a:rPr>
              <a:t>Кристансен</a:t>
            </a:r>
            <a:r>
              <a:rPr lang="ru-RU" dirty="0" smtClean="0">
                <a:latin typeface="Comic Sans MS" pitchFamily="66" charset="0"/>
                <a:cs typeface="Times New Roman" panose="02020603050405020304" pitchFamily="18" charset="0"/>
              </a:rPr>
              <a:t> начал в своей мастерской производить деревянные игрушки.</a:t>
            </a:r>
            <a:endParaRPr lang="ru-RU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24744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История создания ЛЕГО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4441" y="722333"/>
            <a:ext cx="1841500" cy="244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53054" y="3167083"/>
            <a:ext cx="4851394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Детали, которые он делал, были особенные:</a:t>
            </a:r>
          </a:p>
          <a:p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они могли прочно соединяться друг с другом. </a:t>
            </a:r>
          </a:p>
          <a:p>
            <a:endParaRPr lang="ru-RU" sz="17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Название LEGO произошло от датских слов </a:t>
            </a:r>
          </a:p>
          <a:p>
            <a:r>
              <a:rPr lang="ru-RU" sz="1700" dirty="0" err="1" smtClean="0">
                <a:latin typeface="Comic Sans MS" pitchFamily="66" charset="0"/>
                <a:cs typeface="Times New Roman" panose="02020603050405020304" pitchFamily="18" charset="0"/>
              </a:rPr>
              <a:t>leg</a:t>
            </a: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 и </a:t>
            </a:r>
            <a:r>
              <a:rPr lang="ru-RU" sz="1700" dirty="0" err="1" smtClean="0">
                <a:latin typeface="Comic Sans MS" pitchFamily="66" charset="0"/>
                <a:cs typeface="Times New Roman" panose="02020603050405020304" pitchFamily="18" charset="0"/>
              </a:rPr>
              <a:t>godt</a:t>
            </a: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, что в переводе означает </a:t>
            </a:r>
          </a:p>
          <a:p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«играть хорошо».</a:t>
            </a:r>
          </a:p>
          <a:p>
            <a:endParaRPr lang="ru-RU" sz="1700" dirty="0" smtClean="0">
              <a:latin typeface="Comic Sans MS" pitchFamily="66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Сначала детали ЛЕГО делали из дерева, </a:t>
            </a:r>
          </a:p>
          <a:p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а позже из специальной пластмассы</a:t>
            </a:r>
            <a:endParaRPr lang="ru-RU" sz="1700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754" y="2780928"/>
            <a:ext cx="2268537" cy="151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37112"/>
            <a:ext cx="2149460" cy="1437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05728" y="601524"/>
            <a:ext cx="2558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Мы узнали:</a:t>
            </a:r>
          </a:p>
        </p:txBody>
      </p:sp>
    </p:spTree>
    <p:extLst>
      <p:ext uri="{BB962C8B-B14F-4D97-AF65-F5344CB8AC3E}">
        <p14:creationId xmlns:p14="http://schemas.microsoft.com/office/powerpoint/2010/main" xmlns="" val="3315536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90" y="4074"/>
            <a:ext cx="9121210" cy="6853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786770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Мы узнали:</a:t>
            </a:r>
          </a:p>
          <a:p>
            <a:pPr algn="ctr"/>
            <a:r>
              <a:rPr lang="ru-RU" sz="1700" dirty="0" smtClean="0">
                <a:latin typeface="Comic Sans MS" pitchFamily="66" charset="0"/>
              </a:rPr>
              <a:t>В магазине  ЛЕГО многообразие предлагаемых моделей. </a:t>
            </a:r>
            <a:r>
              <a:rPr lang="ru-RU" sz="1700" dirty="0">
                <a:latin typeface="Comic Sans MS" pitchFamily="66" charset="0"/>
              </a:rPr>
              <a:t>А</a:t>
            </a:r>
            <a:r>
              <a:rPr lang="ru-RU" sz="1700" dirty="0" smtClean="0">
                <a:latin typeface="Comic Sans MS" pitchFamily="66" charset="0"/>
              </a:rPr>
              <a:t> компания ЛЕГО занимает второе место по производству игрушек. Великолепная вещь для подарка ребёнку ,а иногда и взрослому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6612" y="2060848"/>
            <a:ext cx="6314791" cy="3974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5454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141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8451" y="2129954"/>
            <a:ext cx="40845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Парк </a:t>
            </a:r>
            <a:r>
              <a:rPr lang="en-US" sz="4400" b="1" dirty="0" smtClean="0">
                <a:solidFill>
                  <a:srgbClr val="FF0000"/>
                </a:solidFill>
              </a:rPr>
              <a:t>LEGOLAND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80928"/>
            <a:ext cx="6984776" cy="3337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26204"/>
            <a:ext cx="2558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Мы узнали: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0269" y="1052736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Первый в мире «Леголенд» был открыт в 1968 году в городе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Биллунде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(Дания). Сегодня в мире существует шесть «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Леголендов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»: в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Биллунде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Гюнцбурге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(Германия), Виндзоре (Англия), Калифорнии (США). 15 октября 2011 года был открыт новый парк во Флориде (США). Первый азиатский Леголенд открылся в Малайзии в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Джохор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Бару</a:t>
            </a:r>
            <a:endParaRPr lang="ru-RU" sz="1600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9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" y="4763"/>
            <a:ext cx="91201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28847" y="1844824"/>
            <a:ext cx="410072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Comic Sans MS" pitchFamily="66" charset="0"/>
                <a:ea typeface="Calibri"/>
                <a:cs typeface="Times New Roman" panose="02020603050405020304" pitchFamily="18" charset="0"/>
              </a:rPr>
              <a:t>Самая высокая башня из кубиков </a:t>
            </a:r>
            <a:r>
              <a:rPr lang="ru-RU" dirty="0" err="1" smtClean="0">
                <a:effectLst/>
                <a:latin typeface="Comic Sans MS" pitchFamily="66" charset="0"/>
                <a:ea typeface="Calibri"/>
                <a:cs typeface="Times New Roman" panose="02020603050405020304" pitchFamily="18" charset="0"/>
              </a:rPr>
              <a:t>Лего</a:t>
            </a:r>
            <a:r>
              <a:rPr lang="ru-RU" dirty="0" smtClean="0">
                <a:effectLst/>
                <a:latin typeface="Comic Sans MS" pitchFamily="66" charset="0"/>
                <a:ea typeface="Calibri"/>
                <a:cs typeface="Times New Roman" panose="02020603050405020304" pitchFamily="18" charset="0"/>
              </a:rPr>
              <a:t> в парке </a:t>
            </a:r>
            <a:r>
              <a:rPr lang="ru-RU" dirty="0" err="1" smtClean="0">
                <a:effectLst/>
                <a:latin typeface="Comic Sans MS" pitchFamily="66" charset="0"/>
                <a:ea typeface="Calibri"/>
                <a:cs typeface="Times New Roman" panose="02020603050405020304" pitchFamily="18" charset="0"/>
              </a:rPr>
              <a:t>Legoland</a:t>
            </a:r>
            <a:r>
              <a:rPr lang="ru-RU" dirty="0" smtClean="0">
                <a:effectLst/>
                <a:latin typeface="Comic Sans MS" pitchFamily="66" charset="0"/>
                <a:ea typeface="Calibri"/>
                <a:cs typeface="Times New Roman" panose="02020603050405020304" pitchFamily="18" charset="0"/>
              </a:rPr>
              <a:t>. </a:t>
            </a:r>
            <a:endParaRPr lang="ru-RU" dirty="0">
              <a:latin typeface="Comic Sans MS" pitchFamily="66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Comic Sans MS" pitchFamily="66" charset="0"/>
                <a:ea typeface="Calibri"/>
                <a:cs typeface="Times New Roman" panose="02020603050405020304" pitchFamily="18" charset="0"/>
              </a:rPr>
              <a:t>Высота башни 30,5 метров.</a:t>
            </a:r>
            <a:endParaRPr lang="ru-RU" dirty="0">
              <a:latin typeface="Comic Sans MS" pitchFamily="66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Башня из кубиков Лего в парке Legolan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3456384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218603" y="908720"/>
            <a:ext cx="2558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>
                <a:solidFill>
                  <a:srgbClr val="7030A0"/>
                </a:solidFill>
                <a:latin typeface="Arial Black" panose="020B0A04020102020204" pitchFamily="34" charset="0"/>
              </a:rPr>
              <a:t>Мы узнали:</a:t>
            </a:r>
          </a:p>
        </p:txBody>
      </p:sp>
      <p:pic>
        <p:nvPicPr>
          <p:cNvPr id="9221" name="Picture 5" descr="http://www.1pervoe.ru/1atu/3/raznoe/legola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5844" y="3356992"/>
            <a:ext cx="3780419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6977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98" y="0"/>
            <a:ext cx="912470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3808" y="1124744"/>
            <a:ext cx="57606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Выпущенных кубиков ЛЕГО хватило бы, чтобы</a:t>
            </a:r>
          </a:p>
          <a:p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каждый из живущих на планете получил 64 детали.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Дети всего мира проводят примерно пять миллионов часов год, играя с кубиками ЛЕГО.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Есть такое понятие </a:t>
            </a:r>
            <a:r>
              <a:rPr lang="ru-RU" sz="1700" dirty="0" err="1" smtClean="0">
                <a:latin typeface="Comic Sans MS" pitchFamily="66" charset="0"/>
                <a:cs typeface="Times New Roman" panose="02020603050405020304" pitchFamily="18" charset="0"/>
              </a:rPr>
              <a:t>Lego</a:t>
            </a: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 анимация. Это когда при помощи конструктора делают мультфильмы: делают фигурки, а потом передвигают.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Производя 306 миллионов шин ежегодно, компания LEGO </a:t>
            </a:r>
            <a:r>
              <a:rPr lang="ru-RU" sz="1700" dirty="0" err="1" smtClean="0">
                <a:latin typeface="Comic Sans MS" pitchFamily="66" charset="0"/>
                <a:cs typeface="Times New Roman" panose="02020603050405020304" pitchFamily="18" charset="0"/>
              </a:rPr>
              <a:t>Group</a:t>
            </a: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 является крупнейшим в мире производителем колес.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Около 7 коробок ЛЕГО продаётся каждую секунду.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36 000 элементов ЛЕГО производится каждую минуту.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В мире находится 4 миллиарда фигурок ЛЕГО.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700" dirty="0" smtClean="0">
                <a:latin typeface="Comic Sans MS" pitchFamily="66" charset="0"/>
                <a:cs typeface="Times New Roman" panose="02020603050405020304" pitchFamily="18" charset="0"/>
              </a:rPr>
              <a:t>Из 40 миллиардов поставленных друг на друга кубиков ЛЕГО можно собрать башню, которая дотянется до Луны.</a:t>
            </a:r>
            <a:endParaRPr lang="ru-RU" sz="1700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660139"/>
            <a:ext cx="3312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 вы знали, что: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09" y="660138"/>
            <a:ext cx="2124075" cy="5534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9614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7" y="0"/>
            <a:ext cx="9127893" cy="6841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3568" y="692696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LEGO сегодня: серии конструктора </a:t>
            </a:r>
          </a:p>
          <a:p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LEGO DUPLO</a:t>
            </a:r>
          </a:p>
          <a:p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Серия 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lego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 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duplo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 – для самых маленьких. </a:t>
            </a:r>
          </a:p>
          <a:p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Конструктор 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lego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duplo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 развивает внимание, память, мелкую моторику, цветовое восприятие. Все это влияет и на развитие речи, что достаточно важно в возрасте, на который рассчитана серия.</a:t>
            </a:r>
            <a:endParaRPr lang="ru-RU" sz="1600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9" y="746376"/>
            <a:ext cx="1879078" cy="17085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0334" y="309059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Наборы на тему городской жизни всегда интересны детям. Серия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lego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city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(</a:t>
            </a:r>
            <a:r>
              <a:rPr lang="ru-RU" sz="1600" dirty="0" err="1" smtClean="0">
                <a:latin typeface="Comic Sans MS" pitchFamily="66" charset="0"/>
                <a:cs typeface="Times New Roman" panose="02020603050405020304" pitchFamily="18" charset="0"/>
              </a:rPr>
              <a:t>лего</a:t>
            </a:r>
            <a:r>
              <a:rPr lang="ru-RU" sz="1600" dirty="0" smtClean="0">
                <a:latin typeface="Comic Sans MS" pitchFamily="66" charset="0"/>
                <a:cs typeface="Times New Roman" panose="02020603050405020304" pitchFamily="18" charset="0"/>
              </a:rPr>
              <a:t> сити) позволит ребенку обустроить свой город на свой вкус и по своему желанию.</a:t>
            </a:r>
            <a:endParaRPr lang="ru-RU" sz="1600" dirty="0">
              <a:latin typeface="Comic Sans MS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27784" y="2448846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CITY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4149080"/>
            <a:ext cx="3456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LEGO CREATOR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и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LEGO RACERS</a:t>
            </a:r>
          </a:p>
          <a:p>
            <a:endParaRPr lang="en-US" sz="1400" dirty="0" smtClean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- LEGO TECHNIC</a:t>
            </a:r>
          </a:p>
          <a:p>
            <a:endParaRPr lang="en-US" sz="1400" dirty="0" smtClean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- LEGO PIRATES</a:t>
            </a:r>
          </a:p>
          <a:p>
            <a:endParaRPr lang="en-US" sz="1400" dirty="0" smtClean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Компания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LEGO 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и мультипликация</a:t>
            </a:r>
          </a:p>
          <a:p>
            <a:endParaRPr lang="ru-RU" sz="1400" dirty="0" smtClean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-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LEGO ATLANTIS</a:t>
            </a:r>
            <a:endParaRPr lang="en-US" sz="1400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3572" y="4509120"/>
            <a:ext cx="1482762" cy="11982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8942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" y="4763"/>
            <a:ext cx="9120187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44008" y="764704"/>
            <a:ext cx="37981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«</a:t>
            </a:r>
            <a:r>
              <a:rPr lang="ru-RU" sz="2000" b="0" i="0" u="none" strike="noStrike" dirty="0" err="1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Лего</a:t>
            </a:r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» – умная игра,</a:t>
            </a:r>
            <a:endParaRPr lang="ru-RU" sz="2000" dirty="0">
              <a:solidFill>
                <a:srgbClr val="7030A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Завлекательна, хитра.</a:t>
            </a:r>
            <a:endParaRPr lang="ru-RU" sz="2000" dirty="0">
              <a:solidFill>
                <a:srgbClr val="7030A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Интересно здесь играть,</a:t>
            </a:r>
            <a:endParaRPr lang="ru-RU" sz="2000" dirty="0">
              <a:solidFill>
                <a:srgbClr val="7030A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Строить, составлять, искать!</a:t>
            </a:r>
            <a:endParaRPr lang="ru-RU" sz="2000" dirty="0">
              <a:solidFill>
                <a:srgbClr val="7030A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Приглашаем всех друзей</a:t>
            </a:r>
            <a:endParaRPr lang="ru-RU" sz="2000" dirty="0">
              <a:solidFill>
                <a:srgbClr val="7030A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«</a:t>
            </a:r>
            <a:r>
              <a:rPr lang="ru-RU" sz="2000" b="0" i="0" u="none" strike="noStrike" dirty="0" err="1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Лего</a:t>
            </a:r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» собирать скорей.</a:t>
            </a:r>
            <a:endParaRPr lang="ru-RU" sz="2000" dirty="0">
              <a:solidFill>
                <a:srgbClr val="7030A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Там и взрослым интересно:</a:t>
            </a:r>
            <a:endParaRPr lang="ru-RU" sz="2000" dirty="0">
              <a:solidFill>
                <a:srgbClr val="7030A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В «</a:t>
            </a:r>
            <a:r>
              <a:rPr lang="ru-RU" sz="2000" b="0" i="0" u="none" strike="noStrike" dirty="0" err="1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Лего</a:t>
            </a:r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» поиграть полезно!</a:t>
            </a:r>
            <a:endParaRPr lang="ru-RU" sz="2000" dirty="0">
              <a:solidFill>
                <a:srgbClr val="7030A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764704"/>
            <a:ext cx="4083918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7" t="10595" r="4885"/>
          <a:stretch/>
        </p:blipFill>
        <p:spPr bwMode="auto">
          <a:xfrm>
            <a:off x="5076056" y="3758822"/>
            <a:ext cx="3181913" cy="2062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92546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20638"/>
            <a:ext cx="8894763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846048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u="none" strike="noStrike" dirty="0" smtClean="0">
                <a:solidFill>
                  <a:srgbClr val="FF000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Раз, два, три — сложи детали,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u="none" strike="noStrike" dirty="0" smtClean="0">
                <a:solidFill>
                  <a:srgbClr val="FF000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Чтоб они машиной стали.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u="none" strike="noStrike" dirty="0" smtClean="0">
                <a:solidFill>
                  <a:srgbClr val="FF000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Собери гараж. Потом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u="none" strike="noStrike" dirty="0" smtClean="0">
                <a:solidFill>
                  <a:srgbClr val="FF000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Не забудь построить дом.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u="none" strike="noStrike" dirty="0" smtClean="0">
                <a:solidFill>
                  <a:srgbClr val="FF000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Можно к самому порогу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u="none" strike="noStrike" dirty="0" smtClean="0">
                <a:solidFill>
                  <a:srgbClr val="FF000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Проложить еще дорогу,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u="none" strike="noStrike" dirty="0" smtClean="0">
                <a:solidFill>
                  <a:srgbClr val="FF000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Выбрать место для моста —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u="none" strike="noStrike" dirty="0" smtClean="0">
                <a:solidFill>
                  <a:srgbClr val="FF000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То-то будет красота!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u="none" strike="noStrike" dirty="0" smtClean="0">
                <a:solidFill>
                  <a:srgbClr val="FF000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Из конструктора такого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b="0" i="0" u="none" strike="noStrike" dirty="0" smtClean="0">
                <a:solidFill>
                  <a:srgbClr val="FF0000"/>
                </a:solidFill>
                <a:effectLst/>
                <a:latin typeface="Comic Sans MS" pitchFamily="66" charset="0"/>
                <a:cs typeface="Times New Roman" panose="02020603050405020304" pitchFamily="18" charset="0"/>
              </a:rPr>
              <a:t>Что ни сделай — все толково!</a:t>
            </a:r>
            <a:endParaRPr lang="ru-RU" dirty="0">
              <a:solidFill>
                <a:srgbClr val="FF000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20"/>
          <a:stretch/>
        </p:blipFill>
        <p:spPr>
          <a:xfrm>
            <a:off x="4843170" y="853263"/>
            <a:ext cx="3389759" cy="5156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244" y="3573016"/>
            <a:ext cx="3923926" cy="261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817448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667</Words>
  <Application>Microsoft Office PowerPoint</Application>
  <PresentationFormat>Экран (4:3)</PresentationFormat>
  <Paragraphs>91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XTreme.ws</dc:creator>
  <cp:lastModifiedBy>Пользователь</cp:lastModifiedBy>
  <cp:revision>28</cp:revision>
  <dcterms:created xsi:type="dcterms:W3CDTF">2018-04-25T15:10:11Z</dcterms:created>
  <dcterms:modified xsi:type="dcterms:W3CDTF">2018-05-05T06:48:30Z</dcterms:modified>
</cp:coreProperties>
</file>